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95" r:id="rId2"/>
    <p:sldMasterId id="2147483674" r:id="rId3"/>
  </p:sldMasterIdLst>
  <p:notesMasterIdLst>
    <p:notesMasterId r:id="rId78"/>
  </p:notesMasterIdLst>
  <p:sldIdLst>
    <p:sldId id="2031" r:id="rId4"/>
    <p:sldId id="2033" r:id="rId5"/>
    <p:sldId id="2037" r:id="rId6"/>
    <p:sldId id="2034" r:id="rId7"/>
    <p:sldId id="2038" r:id="rId8"/>
    <p:sldId id="2044" r:id="rId9"/>
    <p:sldId id="2048" r:id="rId10"/>
    <p:sldId id="2049" r:id="rId11"/>
    <p:sldId id="2100" r:id="rId12"/>
    <p:sldId id="2040" r:id="rId13"/>
    <p:sldId id="2062" r:id="rId14"/>
    <p:sldId id="2046" r:id="rId15"/>
    <p:sldId id="2093" r:id="rId16"/>
    <p:sldId id="2101" r:id="rId17"/>
    <p:sldId id="2043" r:id="rId18"/>
    <p:sldId id="2078" r:id="rId19"/>
    <p:sldId id="2080" r:id="rId20"/>
    <p:sldId id="2083" r:id="rId21"/>
    <p:sldId id="2085" r:id="rId22"/>
    <p:sldId id="2087" r:id="rId23"/>
    <p:sldId id="2095" r:id="rId24"/>
    <p:sldId id="2091" r:id="rId25"/>
    <p:sldId id="2146" r:id="rId26"/>
    <p:sldId id="2099" r:id="rId27"/>
    <p:sldId id="2102" r:id="rId28"/>
    <p:sldId id="2103" r:id="rId29"/>
    <p:sldId id="2086" r:id="rId30"/>
    <p:sldId id="2125" r:id="rId31"/>
    <p:sldId id="2126" r:id="rId32"/>
    <p:sldId id="2105" r:id="rId33"/>
    <p:sldId id="2057" r:id="rId34"/>
    <p:sldId id="2127" r:id="rId35"/>
    <p:sldId id="2076" r:id="rId36"/>
    <p:sldId id="2115" r:id="rId37"/>
    <p:sldId id="2123" r:id="rId38"/>
    <p:sldId id="2106" r:id="rId39"/>
    <p:sldId id="2090" r:id="rId40"/>
    <p:sldId id="2097" r:id="rId41"/>
    <p:sldId id="2108" r:id="rId42"/>
    <p:sldId id="2117" r:id="rId43"/>
    <p:sldId id="2122" r:id="rId44"/>
    <p:sldId id="2120" r:id="rId45"/>
    <p:sldId id="2128" r:id="rId46"/>
    <p:sldId id="2129" r:id="rId47"/>
    <p:sldId id="2074" r:id="rId48"/>
    <p:sldId id="2073" r:id="rId49"/>
    <p:sldId id="2110" r:id="rId50"/>
    <p:sldId id="2111" r:id="rId51"/>
    <p:sldId id="2112" r:id="rId52"/>
    <p:sldId id="2113" r:id="rId53"/>
    <p:sldId id="2114" r:id="rId54"/>
    <p:sldId id="2054" r:id="rId55"/>
    <p:sldId id="2118" r:id="rId56"/>
    <p:sldId id="2140" r:id="rId57"/>
    <p:sldId id="2141" r:id="rId58"/>
    <p:sldId id="2142" r:id="rId59"/>
    <p:sldId id="2136" r:id="rId60"/>
    <p:sldId id="2109" r:id="rId61"/>
    <p:sldId id="2065" r:id="rId62"/>
    <p:sldId id="2066" r:id="rId63"/>
    <p:sldId id="2068" r:id="rId64"/>
    <p:sldId id="2050" r:id="rId65"/>
    <p:sldId id="2052" r:id="rId66"/>
    <p:sldId id="2055" r:id="rId67"/>
    <p:sldId id="2132" r:id="rId68"/>
    <p:sldId id="2133" r:id="rId69"/>
    <p:sldId id="2056" r:id="rId70"/>
    <p:sldId id="2134" r:id="rId71"/>
    <p:sldId id="2135" r:id="rId72"/>
    <p:sldId id="2088" r:id="rId73"/>
    <p:sldId id="2143" r:id="rId74"/>
    <p:sldId id="2144" r:id="rId75"/>
    <p:sldId id="2081" r:id="rId76"/>
    <p:sldId id="2082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EC5D93-11D0-234E-AAD0-690E990C8B26}">
          <p14:sldIdLst>
            <p14:sldId id="2031"/>
            <p14:sldId id="2033"/>
            <p14:sldId id="2037"/>
          </p14:sldIdLst>
        </p14:section>
        <p14:section name="High-Level Intro" id="{4736B0D5-99A9-C445-BD7C-DA11AD8A561D}">
          <p14:sldIdLst>
            <p14:sldId id="2034"/>
            <p14:sldId id="2038"/>
            <p14:sldId id="2044"/>
            <p14:sldId id="2048"/>
            <p14:sldId id="2049"/>
          </p14:sldIdLst>
        </p14:section>
        <p14:section name="A-Hands-on" id="{0AC60006-3015-324E-B506-86B283054C59}">
          <p14:sldIdLst>
            <p14:sldId id="2100"/>
            <p14:sldId id="2040"/>
            <p14:sldId id="2062"/>
            <p14:sldId id="2046"/>
            <p14:sldId id="2093"/>
          </p14:sldIdLst>
        </p14:section>
        <p14:section name="B-Hands-on" id="{7BCA704E-2B0F-EF4A-ADC8-AEA007732372}">
          <p14:sldIdLst>
            <p14:sldId id="2101"/>
            <p14:sldId id="2043"/>
            <p14:sldId id="2078"/>
            <p14:sldId id="2080"/>
            <p14:sldId id="2083"/>
            <p14:sldId id="2085"/>
            <p14:sldId id="2087"/>
            <p14:sldId id="2095"/>
            <p14:sldId id="2091"/>
            <p14:sldId id="2146"/>
            <p14:sldId id="2099"/>
          </p14:sldIdLst>
        </p14:section>
        <p14:section name="B-Concept" id="{4355F78E-FF1D-FB4D-AB99-C2C4460E8578}">
          <p14:sldIdLst>
            <p14:sldId id="2102"/>
            <p14:sldId id="2103"/>
            <p14:sldId id="2086"/>
            <p14:sldId id="2125"/>
            <p14:sldId id="2126"/>
            <p14:sldId id="2105"/>
            <p14:sldId id="2057"/>
            <p14:sldId id="2127"/>
            <p14:sldId id="2076"/>
            <p14:sldId id="2115"/>
            <p14:sldId id="2123"/>
          </p14:sldIdLst>
        </p14:section>
        <p14:section name="C-Hands-on" id="{B60C9B4F-57B2-0546-96BE-8D4B86ED4557}">
          <p14:sldIdLst>
            <p14:sldId id="2106"/>
            <p14:sldId id="2090"/>
            <p14:sldId id="2097"/>
            <p14:sldId id="2108"/>
            <p14:sldId id="2117"/>
            <p14:sldId id="2122"/>
          </p14:sldIdLst>
        </p14:section>
        <p14:section name="C-Concept" id="{8C4D90BD-BF2A-5E45-BBD5-461AD60905EB}">
          <p14:sldIdLst>
            <p14:sldId id="2120"/>
            <p14:sldId id="2128"/>
            <p14:sldId id="2129"/>
            <p14:sldId id="2074"/>
          </p14:sldIdLst>
        </p14:section>
        <p14:section name="Workflow" id="{83F0644C-409C-C246-B0C8-AF62CEE274BF}">
          <p14:sldIdLst>
            <p14:sldId id="2073"/>
            <p14:sldId id="2110"/>
            <p14:sldId id="2111"/>
            <p14:sldId id="2112"/>
            <p14:sldId id="2113"/>
            <p14:sldId id="2114"/>
            <p14:sldId id="2054"/>
          </p14:sldIdLst>
        </p14:section>
        <p14:section name="Hands-on D" id="{FC80587C-336C-C14A-8743-15298943D3A9}">
          <p14:sldIdLst>
            <p14:sldId id="2118"/>
            <p14:sldId id="2140"/>
            <p14:sldId id="2141"/>
            <p14:sldId id="2142"/>
            <p14:sldId id="2136"/>
          </p14:sldIdLst>
        </p14:section>
        <p14:section name="Web Overview" id="{10872380-0B77-1D4F-99D4-62063867ACA2}">
          <p14:sldIdLst>
            <p14:sldId id="2109"/>
            <p14:sldId id="2065"/>
            <p14:sldId id="2066"/>
            <p14:sldId id="2068"/>
            <p14:sldId id="2050"/>
          </p14:sldIdLst>
        </p14:section>
        <p14:section name="CLI" id="{7F814109-AA6F-4648-B7CF-0B81D9D017F3}">
          <p14:sldIdLst>
            <p14:sldId id="2052"/>
            <p14:sldId id="2055"/>
            <p14:sldId id="2132"/>
            <p14:sldId id="2133"/>
            <p14:sldId id="2056"/>
            <p14:sldId id="2134"/>
            <p14:sldId id="2135"/>
          </p14:sldIdLst>
        </p14:section>
        <p14:section name="Appendix" id="{2B63E0DF-60C3-4541-8F12-6BB86D0758E7}">
          <p14:sldIdLst>
            <p14:sldId id="2088"/>
            <p14:sldId id="2143"/>
            <p14:sldId id="2144"/>
            <p14:sldId id="2081"/>
            <p14:sldId id="20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E1F"/>
    <a:srgbClr val="F03E24"/>
    <a:srgbClr val="FF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3"/>
    <p:restoredTop sz="91292"/>
  </p:normalViewPr>
  <p:slideViewPr>
    <p:cSldViewPr snapToGrid="0" snapToObjects="1" showGuides="1">
      <p:cViewPr varScale="1">
        <p:scale>
          <a:sx n="108" d="100"/>
          <a:sy n="108" d="100"/>
        </p:scale>
        <p:origin x="608" y="19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4851C-EC11-EE47-B54D-D863EF5ED85D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E1432-67F2-8E4D-9C6D-89CE7AA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Customizing-Git-Git-Configuratio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book/en/v2/Getting-Started-First-Time-Git-Setup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statu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tlassian.com/git/tutorials/inspecting-a-repository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add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commi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github/using-git/adding-a-remot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-scm.com/docs/git-push" TargetMode="External"/><Relationship Id="rId4" Type="http://schemas.openxmlformats.org/officeDocument/2006/relationships/hyperlink" Target="https://git-scm.com/docs/git-remo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Working-with-Remotes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docs/git-remote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Working-with-Remotes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docs/git-remote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push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github.com/training-kit/downloads/github-git-cheat-sheet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github.com/training-kit/downloads/github-git-cheat-sheet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59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8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https://help.github.com/en/</a:t>
            </a:r>
            <a:r>
              <a:rPr lang="en-US" dirty="0" err="1"/>
              <a:t>github</a:t>
            </a:r>
            <a:r>
              <a:rPr lang="en-US" dirty="0"/>
              <a:t>/authenticating-to-</a:t>
            </a:r>
            <a:r>
              <a:rPr lang="en-US" dirty="0" err="1"/>
              <a:t>github</a:t>
            </a:r>
            <a:r>
              <a:rPr lang="en-US" dirty="0"/>
              <a:t>/creating-a-personal-access-token-for-the-command-line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https://git-scm.com/book/en/v2/Customizing-Git-Git-Configuration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https://git-scm.com/book/en/v2/Getting-Started-First-Time-Git-Setup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3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56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95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https://git-scm.com/docs/git-status</a:t>
            </a:r>
            <a:endParaRPr lang="en-US" dirty="0"/>
          </a:p>
          <a:p>
            <a:r>
              <a:rPr lang="en-US" dirty="0">
                <a:hlinkClick r:id="rId4"/>
              </a:rPr>
              <a:t>https://www.atlassian.com/git/tutorials/inspecting-a-repository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712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0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9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https://help.github.com/en/github/using-git/adding-a-remote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https://git-scm.com/docs/git-push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88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82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71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65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2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53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02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https://git-scm.com/book/en/v2/Git-Basics-Working-with-Remotes</a:t>
            </a:r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49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https://git-scm.com/book/en/v2/Git-Basics-Working-with-Remotes</a:t>
            </a:r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94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10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93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67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59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https://git-scm.com/book/en/v2/Git-Branching-Branches-in-a-Nutshell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74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4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671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79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84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91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243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08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579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98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62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196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057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31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099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https://github.github.com/training-kit/downloads/github-git-cheat-sheet/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8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https://github.github.com/training-kit/downloads/github-git-cheat-sheet/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1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68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006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8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19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https://git-scm.com/book/en/v2/Getting-Started-Installing-Git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558397C4-9BA9-451E-96B8-2039E4D09D67}" type="datetimeFigureOut">
              <a:rPr lang="zh-CN" altLang="en-US" smtClean="0"/>
              <a:pPr/>
              <a:t>2020/5/8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1354220" y="1680323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705572" y="1680322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56924" y="1627517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220" y="1680323"/>
            <a:ext cx="2875352" cy="104852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219" y="2755923"/>
            <a:ext cx="2875351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05571" y="1680322"/>
            <a:ext cx="2875354" cy="105289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5569" y="2760290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56923" y="1627517"/>
            <a:ext cx="2875353" cy="1101333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440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C746C-0894-444E-8392-AF4145C5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FBDD-9F1B-0540-A047-4B615043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59B33-561E-BE4D-BF03-EDC03DBE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33BC-F7B6-864D-AF54-46B1A403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9448-E531-D54F-AB0C-A369082F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5A5A5-A112-0945-8AB8-9B50A1DB2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7ED7F-5B8C-C149-AFE3-B819B34E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679DB-7AF6-E747-A04B-D78A4238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789F0-D370-7742-B919-76DCEA13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5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B6CC-3924-3A4C-A832-5B066CF3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C1DD4-B942-F449-A8EC-2B8CC9C1A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673FA-7DAA-BD48-AC81-A46436F2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4C162-A6FF-7440-9F0E-3EDECA60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BB3A9-E247-654E-A8CA-26B556DD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D1650-21EB-C043-9F6C-D992A529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2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E896-E933-904E-BABB-A5AB5149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45D19-25FD-AB43-ACFD-9D5387829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FF014-43E2-CE4C-866C-0874847C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84C8F-36F0-F54F-9F00-EC751393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5405-B411-4242-8D24-84F5F9B8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70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B4A4B-9884-AF48-B987-B1C7E189F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2DECD-2A6E-0348-AA78-2D0BA0A57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F9721-A151-6649-BB02-3735ED19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C3786-1D5F-C240-807D-970D452A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FD402-C3E5-BD43-B634-E63CAFE0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6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6412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1772-884C-B84B-8B07-371B8A9D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F7E90-9C3D-0544-94BF-191F556DA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09EE-1B9F-4B48-8B09-EE9B58B7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E7D29-B26F-AC42-8A2E-5FCEE3CA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FABB0-2B2A-A841-AFFB-7EE5019B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5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0582-C609-6543-9A0D-9D48B2F0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6479-EA7D-8645-87E8-BB825CED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D67A-E475-CD45-B25B-5235EC06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1C38-E3CA-A64D-821F-BACE25A8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6293-44CD-0840-8026-3BD3BA89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898">
            <a:extLst>
              <a:ext uri="{FF2B5EF4-FFF2-40B4-BE49-F238E27FC236}">
                <a16:creationId xmlns:a16="http://schemas.microsoft.com/office/drawing/2014/main" id="{110637F0-5C64-624A-93D5-373F96E5B6E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3245116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98">
            <a:extLst>
              <a:ext uri="{FF2B5EF4-FFF2-40B4-BE49-F238E27FC236}">
                <a16:creationId xmlns:a16="http://schemas.microsoft.com/office/drawing/2014/main" id="{F860728C-0193-C74A-9959-0B7D2CBAAB2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0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98">
            <a:extLst>
              <a:ext uri="{FF2B5EF4-FFF2-40B4-BE49-F238E27FC236}">
                <a16:creationId xmlns:a16="http://schemas.microsoft.com/office/drawing/2014/main" id="{D0A2D9D5-8B0D-F44D-9F8C-3C671E0EA05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3245116"/>
            <a:ext cx="884902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898">
            <a:extLst>
              <a:ext uri="{FF2B5EF4-FFF2-40B4-BE49-F238E27FC236}">
                <a16:creationId xmlns:a16="http://schemas.microsoft.com/office/drawing/2014/main" id="{532E3103-85C4-B14E-A8F6-239E542DD3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0"/>
            <a:ext cx="884902" cy="361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951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EE5A3F4-FB7E-3B47-A996-DB345520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385F9D-4253-6F4A-9BA5-08EFDB0F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1D1F25-C621-4742-A12B-5CE0ED30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F94241-1AA7-3D40-93D8-FF8682F76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9EC682-80C3-2B43-9C49-41FE505E3F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43655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31617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8138187" y="1324844"/>
            <a:ext cx="4053813" cy="5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9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56983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B109D-6911-CF41-BC96-E4B52869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429C5-7081-F84B-AF02-51013CC0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FAB1F-C3B9-E34C-A176-19AA332E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E7E1-146D-9440-86E6-90E2FE1B3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EC45062-4888-CA45-A932-DA3038FBD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574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BAA02-DB8D-AD4A-BBFC-E198C64E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031EB-1DD7-494E-9229-03B6E895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2BCFB-DD19-8B4E-B2A1-EE002F7B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99E81-81FA-E140-818B-CED4BD369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AA40CCD0-80F1-604C-945D-4B13ECE9B2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64485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44C9-050F-D340-9ADC-B49A9085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0E6C-7BDB-344D-B71B-E5A263704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FFAF-F0F8-9A4A-82F8-0CE8677AF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F0B37-3572-554D-A133-30601BDE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C01CF-8BB6-F048-A57D-CEAA10FD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D84F1-22A2-AA41-95DD-9E319FED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F8BC9-EF69-3D42-AF3A-7EB33AD29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0227370-719B-0645-9413-D07132681C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09818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4E37-1945-514A-A5DC-87962948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B3D39-9E49-794A-A43D-6508837CE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253D6-36E9-E446-BFB3-F980372DB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575DA-35EE-2343-845D-58C4E71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913EF-523E-D742-AD43-EC46FF6E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7D827-65EA-B046-A2F3-1CA2352C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C526B-34CF-C24C-A0AC-6BC7C306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0CEE733-3577-2941-8293-CF5871721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279653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733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558397C4-9BA9-451E-96B8-2039E4D09D67}" type="datetimeFigureOut">
              <a:rPr lang="zh-CN" altLang="en-US" smtClean="0"/>
              <a:pPr/>
              <a:t>2020/5/8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1354220" y="1680323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705572" y="1680322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56924" y="1627517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220" y="1680323"/>
            <a:ext cx="2875352" cy="104852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219" y="2755923"/>
            <a:ext cx="2875351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05571" y="1680322"/>
            <a:ext cx="2875354" cy="105289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5569" y="2760290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56923" y="1627517"/>
            <a:ext cx="2875353" cy="1101333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7265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: Thre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EE10F3-F08E-4064-9E1F-C071F5B643F4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11" name="bk object 16">
              <a:extLst>
                <a:ext uri="{FF2B5EF4-FFF2-40B4-BE49-F238E27FC236}">
                  <a16:creationId xmlns:a16="http://schemas.microsoft.com/office/drawing/2014/main" id="{1A3D5058-1F5D-4C99-9676-B86EF8894335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17">
              <a:extLst>
                <a:ext uri="{FF2B5EF4-FFF2-40B4-BE49-F238E27FC236}">
                  <a16:creationId xmlns:a16="http://schemas.microsoft.com/office/drawing/2014/main" id="{66F752D0-5765-409F-9CD9-EDC9C6A4D02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18">
              <a:extLst>
                <a:ext uri="{FF2B5EF4-FFF2-40B4-BE49-F238E27FC236}">
                  <a16:creationId xmlns:a16="http://schemas.microsoft.com/office/drawing/2014/main" id="{9781AE37-6C08-46D9-9F74-594BAF550585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19">
              <a:extLst>
                <a:ext uri="{FF2B5EF4-FFF2-40B4-BE49-F238E27FC236}">
                  <a16:creationId xmlns:a16="http://schemas.microsoft.com/office/drawing/2014/main" id="{E5D120ED-75C3-4461-A2BE-2B55FFA4F6C9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0">
              <a:extLst>
                <a:ext uri="{FF2B5EF4-FFF2-40B4-BE49-F238E27FC236}">
                  <a16:creationId xmlns:a16="http://schemas.microsoft.com/office/drawing/2014/main" id="{C08FC368-A51E-4B47-8997-2211827211AF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1">
              <a:extLst>
                <a:ext uri="{FF2B5EF4-FFF2-40B4-BE49-F238E27FC236}">
                  <a16:creationId xmlns:a16="http://schemas.microsoft.com/office/drawing/2014/main" id="{BE27F941-AA39-40FB-8DFB-78C803FA0BC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2">
              <a:extLst>
                <a:ext uri="{FF2B5EF4-FFF2-40B4-BE49-F238E27FC236}">
                  <a16:creationId xmlns:a16="http://schemas.microsoft.com/office/drawing/2014/main" id="{09B9C878-01AE-415A-8859-470E2610086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bk object 23">
              <a:extLst>
                <a:ext uri="{FF2B5EF4-FFF2-40B4-BE49-F238E27FC236}">
                  <a16:creationId xmlns:a16="http://schemas.microsoft.com/office/drawing/2014/main" id="{DEADA595-B000-4F58-87FC-AA48F1AA623D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bk object 24">
              <a:extLst>
                <a:ext uri="{FF2B5EF4-FFF2-40B4-BE49-F238E27FC236}">
                  <a16:creationId xmlns:a16="http://schemas.microsoft.com/office/drawing/2014/main" id="{AEC0967A-DC1C-4FBB-934F-2860A46FBE08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bk object 25">
              <a:extLst>
                <a:ext uri="{FF2B5EF4-FFF2-40B4-BE49-F238E27FC236}">
                  <a16:creationId xmlns:a16="http://schemas.microsoft.com/office/drawing/2014/main" id="{A70D0601-D47E-446F-8CE4-67BC70460111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bk object 26">
              <a:extLst>
                <a:ext uri="{FF2B5EF4-FFF2-40B4-BE49-F238E27FC236}">
                  <a16:creationId xmlns:a16="http://schemas.microsoft.com/office/drawing/2014/main" id="{5C0486D2-D670-4BD7-879A-FA49DF03D830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矩形 1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FF9F72E-3E85-4DDE-B11C-DB42EEAC207B}"/>
              </a:ext>
            </a:extLst>
          </p:cNvPr>
          <p:cNvSpPr/>
          <p:nvPr userDrawn="1"/>
        </p:nvSpPr>
        <p:spPr>
          <a:xfrm>
            <a:off x="6330951" y="202754"/>
            <a:ext cx="5628820" cy="6386732"/>
          </a:xfrm>
          <a:prstGeom prst="rect">
            <a:avLst/>
          </a:prstGeom>
          <a:noFill/>
          <a:ln w="38100">
            <a:solidFill>
              <a:srgbClr val="EF3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AEC312-9F04-421E-9464-48D45405BB62}"/>
              </a:ext>
            </a:extLst>
          </p:cNvPr>
          <p:cNvGrpSpPr/>
          <p:nvPr userDrawn="1"/>
        </p:nvGrpSpPr>
        <p:grpSpPr>
          <a:xfrm>
            <a:off x="366714" y="1685335"/>
            <a:ext cx="686736" cy="4281064"/>
            <a:chOff x="366714" y="1686775"/>
            <a:chExt cx="686736" cy="4281064"/>
          </a:xfrm>
        </p:grpSpPr>
        <p:sp>
          <p:nvSpPr>
            <p:cNvPr id="24" name="六边形 15">
              <a:extLst>
                <a:ext uri="{FF2B5EF4-FFF2-40B4-BE49-F238E27FC236}">
                  <a16:creationId xmlns:a16="http://schemas.microsoft.com/office/drawing/2014/main" id="{D787CAC0-FB91-495A-8314-38BB00FF84DF}"/>
                </a:ext>
              </a:extLst>
            </p:cNvPr>
            <p:cNvSpPr/>
            <p:nvPr/>
          </p:nvSpPr>
          <p:spPr>
            <a:xfrm rot="5400000">
              <a:off x="311775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3">
              <a:extLst>
                <a:ext uri="{FF2B5EF4-FFF2-40B4-BE49-F238E27FC236}">
                  <a16:creationId xmlns:a16="http://schemas.microsoft.com/office/drawing/2014/main" id="{A144DD25-4F75-4B8B-9A31-6E809F9BAE33}"/>
                </a:ext>
              </a:extLst>
            </p:cNvPr>
            <p:cNvSpPr/>
            <p:nvPr/>
          </p:nvSpPr>
          <p:spPr>
            <a:xfrm rot="5400000">
              <a:off x="311775" y="522616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19">
              <a:extLst>
                <a:ext uri="{FF2B5EF4-FFF2-40B4-BE49-F238E27FC236}">
                  <a16:creationId xmlns:a16="http://schemas.microsoft.com/office/drawing/2014/main" id="{95C62150-7D7A-48CE-9D26-D8715F1048BA}"/>
                </a:ext>
              </a:extLst>
            </p:cNvPr>
            <p:cNvSpPr/>
            <p:nvPr/>
          </p:nvSpPr>
          <p:spPr>
            <a:xfrm rot="5400000">
              <a:off x="311775" y="3483939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11">
              <a:extLst>
                <a:ext uri="{FF2B5EF4-FFF2-40B4-BE49-F238E27FC236}">
                  <a16:creationId xmlns:a16="http://schemas.microsoft.com/office/drawing/2014/main" id="{12784557-FF23-4717-8083-F9E22882ED8F}"/>
                </a:ext>
              </a:extLst>
            </p:cNvPr>
            <p:cNvSpPr txBox="1"/>
            <p:nvPr/>
          </p:nvSpPr>
          <p:spPr>
            <a:xfrm>
              <a:off x="464646" y="1798546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3200" b="1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8" name="文本框 11">
              <a:extLst>
                <a:ext uri="{FF2B5EF4-FFF2-40B4-BE49-F238E27FC236}">
                  <a16:creationId xmlns:a16="http://schemas.microsoft.com/office/drawing/2014/main" id="{51CE1B37-4DFF-405E-8856-1F7ECEEA9CF0}"/>
                </a:ext>
              </a:extLst>
            </p:cNvPr>
            <p:cNvSpPr txBox="1"/>
            <p:nvPr/>
          </p:nvSpPr>
          <p:spPr>
            <a:xfrm>
              <a:off x="487505" y="3527299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3200" b="1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9" name="文本框 11">
              <a:extLst>
                <a:ext uri="{FF2B5EF4-FFF2-40B4-BE49-F238E27FC236}">
                  <a16:creationId xmlns:a16="http://schemas.microsoft.com/office/drawing/2014/main" id="{8BCD3D00-5AE7-4720-8135-4A71E84FCE10}"/>
                </a:ext>
              </a:extLst>
            </p:cNvPr>
            <p:cNvSpPr txBox="1"/>
            <p:nvPr/>
          </p:nvSpPr>
          <p:spPr>
            <a:xfrm>
              <a:off x="482424" y="5283954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3200" b="1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00F4636-4BBA-F240-B287-A3017235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0523" y="1397842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1E027EDF-CDCB-0D4A-B2AF-14CDF290490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19" y="3132446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A5F7A06-23AF-6D43-A65E-8DB1C10D8D0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54219" y="4893997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5C1D93F-23CE-4C3C-9C40-A8C47C8D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434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: Two Panels w/ Fou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1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3CED3B74-C50B-4B82-B26A-0B52ACC28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3338" y="0"/>
            <a:ext cx="6118662" cy="6858000"/>
          </a:xfrm>
          <a:prstGeom prst="rect">
            <a:avLst/>
          </a:prstGeom>
        </p:spPr>
      </p:pic>
      <p:sp>
        <p:nvSpPr>
          <p:cNvPr id="5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FDFC75D-09C1-4B06-A684-27332F76DEB0}"/>
              </a:ext>
            </a:extLst>
          </p:cNvPr>
          <p:cNvSpPr/>
          <p:nvPr userDrawn="1"/>
        </p:nvSpPr>
        <p:spPr>
          <a:xfrm>
            <a:off x="5127201" y="1282700"/>
            <a:ext cx="5805076" cy="4889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3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7530D29-B597-4C15-959E-21DF652B7F6F}"/>
              </a:ext>
            </a:extLst>
          </p:cNvPr>
          <p:cNvSpPr/>
          <p:nvPr userDrawn="1"/>
        </p:nvSpPr>
        <p:spPr>
          <a:xfrm>
            <a:off x="650653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3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6F069BA-040A-4443-B42D-393B989186F3}"/>
              </a:ext>
            </a:extLst>
          </p:cNvPr>
          <p:cNvSpPr/>
          <p:nvPr userDrawn="1"/>
        </p:nvSpPr>
        <p:spPr>
          <a:xfrm>
            <a:off x="1635685" y="5582450"/>
            <a:ext cx="838200" cy="76200"/>
          </a:xfrm>
          <a:prstGeom prst="rect">
            <a:avLst/>
          </a:prstGeom>
          <a:solidFill>
            <a:srgbClr val="00A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3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9054894-87FB-4AFB-AAFA-36863162A955}"/>
              </a:ext>
            </a:extLst>
          </p:cNvPr>
          <p:cNvSpPr/>
          <p:nvPr userDrawn="1"/>
        </p:nvSpPr>
        <p:spPr>
          <a:xfrm>
            <a:off x="2604485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561E16-10D5-465A-AF49-E0F4A81FF64A}"/>
              </a:ext>
            </a:extLst>
          </p:cNvPr>
          <p:cNvGrpSpPr/>
          <p:nvPr userDrawn="1"/>
        </p:nvGrpSpPr>
        <p:grpSpPr>
          <a:xfrm>
            <a:off x="5699917" y="1815405"/>
            <a:ext cx="610978" cy="696212"/>
            <a:chOff x="5206373" y="1686775"/>
            <a:chExt cx="699088" cy="796614"/>
          </a:xfrm>
        </p:grpSpPr>
        <p:sp>
          <p:nvSpPr>
            <p:cNvPr id="64" name="六边形 15">
              <a:extLst>
                <a:ext uri="{FF2B5EF4-FFF2-40B4-BE49-F238E27FC236}">
                  <a16:creationId xmlns:a16="http://schemas.microsoft.com/office/drawing/2014/main" id="{E6FA37B3-55DB-4E67-ACD8-0EECE25CCCF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11">
              <a:extLst>
                <a:ext uri="{FF2B5EF4-FFF2-40B4-BE49-F238E27FC236}">
                  <a16:creationId xmlns:a16="http://schemas.microsoft.com/office/drawing/2014/main" id="{BC6D163D-EBE3-45EA-9118-4226638EFB5B}"/>
                </a:ext>
              </a:extLst>
            </p:cNvPr>
            <p:cNvSpPr txBox="1"/>
            <p:nvPr/>
          </p:nvSpPr>
          <p:spPr>
            <a:xfrm>
              <a:off x="5206373" y="1773146"/>
              <a:ext cx="699088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3DC195-B686-4BCF-9492-C7753253E7A9}"/>
              </a:ext>
            </a:extLst>
          </p:cNvPr>
          <p:cNvGrpSpPr/>
          <p:nvPr userDrawn="1"/>
        </p:nvGrpSpPr>
        <p:grpSpPr>
          <a:xfrm>
            <a:off x="5710714" y="2828378"/>
            <a:ext cx="600183" cy="696212"/>
            <a:chOff x="5210881" y="1686775"/>
            <a:chExt cx="686736" cy="796614"/>
          </a:xfrm>
        </p:grpSpPr>
        <p:sp>
          <p:nvSpPr>
            <p:cNvPr id="67" name="六边形 15">
              <a:extLst>
                <a:ext uri="{FF2B5EF4-FFF2-40B4-BE49-F238E27FC236}">
                  <a16:creationId xmlns:a16="http://schemas.microsoft.com/office/drawing/2014/main" id="{2AEEECAB-EFB6-408A-A57E-861CF18DB039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11">
              <a:extLst>
                <a:ext uri="{FF2B5EF4-FFF2-40B4-BE49-F238E27FC236}">
                  <a16:creationId xmlns:a16="http://schemas.microsoft.com/office/drawing/2014/main" id="{81F44D16-D442-47EA-94F0-0FBEA504D18D}"/>
                </a:ext>
              </a:extLst>
            </p:cNvPr>
            <p:cNvSpPr txBox="1"/>
            <p:nvPr/>
          </p:nvSpPr>
          <p:spPr>
            <a:xfrm>
              <a:off x="5210881" y="1773146"/>
              <a:ext cx="68673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D0464A7-7765-4954-86F4-8801AC0D0BA6}"/>
              </a:ext>
            </a:extLst>
          </p:cNvPr>
          <p:cNvGrpSpPr/>
          <p:nvPr userDrawn="1"/>
        </p:nvGrpSpPr>
        <p:grpSpPr>
          <a:xfrm>
            <a:off x="5699919" y="3841351"/>
            <a:ext cx="600184" cy="696212"/>
            <a:chOff x="5210881" y="1686775"/>
            <a:chExt cx="686737" cy="796614"/>
          </a:xfrm>
        </p:grpSpPr>
        <p:sp>
          <p:nvSpPr>
            <p:cNvPr id="70" name="六边形 15">
              <a:extLst>
                <a:ext uri="{FF2B5EF4-FFF2-40B4-BE49-F238E27FC236}">
                  <a16:creationId xmlns:a16="http://schemas.microsoft.com/office/drawing/2014/main" id="{EE43643E-4E7C-466F-B3F1-8E872A08840E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11">
              <a:extLst>
                <a:ext uri="{FF2B5EF4-FFF2-40B4-BE49-F238E27FC236}">
                  <a16:creationId xmlns:a16="http://schemas.microsoft.com/office/drawing/2014/main" id="{93B9F3CD-01C5-466E-B81A-6E5EC4057A24}"/>
                </a:ext>
              </a:extLst>
            </p:cNvPr>
            <p:cNvSpPr txBox="1"/>
            <p:nvPr/>
          </p:nvSpPr>
          <p:spPr>
            <a:xfrm>
              <a:off x="5223234" y="1773146"/>
              <a:ext cx="67438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C85D1A-D797-4B52-9532-B09087476EAB}"/>
              </a:ext>
            </a:extLst>
          </p:cNvPr>
          <p:cNvGrpSpPr/>
          <p:nvPr userDrawn="1"/>
        </p:nvGrpSpPr>
        <p:grpSpPr>
          <a:xfrm>
            <a:off x="5699918" y="4854324"/>
            <a:ext cx="610981" cy="696212"/>
            <a:chOff x="5198526" y="1686775"/>
            <a:chExt cx="699091" cy="796614"/>
          </a:xfrm>
        </p:grpSpPr>
        <p:sp>
          <p:nvSpPr>
            <p:cNvPr id="73" name="六边形 15">
              <a:extLst>
                <a:ext uri="{FF2B5EF4-FFF2-40B4-BE49-F238E27FC236}">
                  <a16:creationId xmlns:a16="http://schemas.microsoft.com/office/drawing/2014/main" id="{1AA678F6-8DD7-4D58-8BB3-FAB072D1883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11">
              <a:extLst>
                <a:ext uri="{FF2B5EF4-FFF2-40B4-BE49-F238E27FC236}">
                  <a16:creationId xmlns:a16="http://schemas.microsoft.com/office/drawing/2014/main" id="{3ADF2547-E20D-48A2-AF7A-58708F3392F3}"/>
                </a:ext>
              </a:extLst>
            </p:cNvPr>
            <p:cNvSpPr txBox="1"/>
            <p:nvPr/>
          </p:nvSpPr>
          <p:spPr>
            <a:xfrm>
              <a:off x="5198526" y="1773146"/>
              <a:ext cx="686737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4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 userDrawn="1"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 userDrawn="1"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 userDrawn="1"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 userDrawn="1"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 userDrawn="1"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 userDrawn="1"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 userDrawn="1"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 userDrawn="1"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 userDrawn="1"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 userDrawn="1"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9" name="Content Placeholder 3">
            <a:extLst>
              <a:ext uri="{FF2B5EF4-FFF2-40B4-BE49-F238E27FC236}">
                <a16:creationId xmlns:a16="http://schemas.microsoft.com/office/drawing/2014/main" id="{9EC4C820-2D19-4D20-9807-022F15E09BD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55263" y="2863633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1" name="Content Placeholder 3">
            <a:extLst>
              <a:ext uri="{FF2B5EF4-FFF2-40B4-BE49-F238E27FC236}">
                <a16:creationId xmlns:a16="http://schemas.microsoft.com/office/drawing/2014/main" id="{46626111-057F-4DFE-82E8-87A37D768B5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55263" y="3998396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3" name="Content Placeholder 3">
            <a:extLst>
              <a:ext uri="{FF2B5EF4-FFF2-40B4-BE49-F238E27FC236}">
                <a16:creationId xmlns:a16="http://schemas.microsoft.com/office/drawing/2014/main" id="{BC978DF6-9973-4A43-AD8C-475AF27A1890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51341" y="5133158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5BB77FE6-110C-48D0-BFF2-9B3AEB5A00D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54320" y="1728869"/>
            <a:ext cx="3841597" cy="3476101"/>
          </a:xfrm>
        </p:spPr>
        <p:txBody>
          <a:bodyPr anchor="t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D35912DC-0607-274E-9ED2-283EB82B8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5263" y="1728870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7479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6477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4958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343900" y="1627517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280" y="2755923"/>
            <a:ext cx="3202079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95800" y="1680322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9663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439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4431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969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3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3477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Three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3622596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28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FB922AC-5BE2-4FCC-A714-2E4E9CF3727D}"/>
              </a:ext>
            </a:extLst>
          </p:cNvPr>
          <p:cNvSpPr/>
          <p:nvPr userDrawn="1"/>
        </p:nvSpPr>
        <p:spPr>
          <a:xfrm>
            <a:off x="7423071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3622596" y="1690255"/>
            <a:ext cx="7309681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6016" y="1951551"/>
            <a:ext cx="6718850" cy="439097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16017" y="2390648"/>
            <a:ext cx="6718850" cy="9091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16017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16017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02F11A6-E913-425C-8976-E20FBEC3531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702823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BB4A00A-BC38-4BF1-9C7D-577FF7F9A6C7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702823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7958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Three Panel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9051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1306971" y="1272266"/>
            <a:ext cx="9578057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6971" y="1272266"/>
            <a:ext cx="9578057" cy="17889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20" y="3428999"/>
            <a:ext cx="4640180" cy="289844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90510" y="3457907"/>
            <a:ext cx="4594518" cy="28695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70808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: Three Panel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EF2C249-30A4-41AE-8FBB-ED7746B1D117}"/>
              </a:ext>
            </a:extLst>
          </p:cNvPr>
          <p:cNvSpPr/>
          <p:nvPr userDrawn="1"/>
        </p:nvSpPr>
        <p:spPr>
          <a:xfrm>
            <a:off x="6236107" y="1690255"/>
            <a:ext cx="4696170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36106" y="3810000"/>
            <a:ext cx="4696169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1690255"/>
            <a:ext cx="4640180" cy="40345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717044" y="1873341"/>
            <a:ext cx="3909056" cy="2450256"/>
          </a:xfrm>
        </p:spPr>
        <p:txBody>
          <a:bodyPr anchor="t">
            <a:noAutofit/>
          </a:bodyPr>
          <a:lstStyle>
            <a:lvl1pPr marL="0" indent="0" algn="ctr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717044" y="4323596"/>
            <a:ext cx="3909056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740FAC7-F4D2-46C2-9795-F4CC78420A8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616700" y="4007577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16700" y="4446674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27C1B5F-D1C8-4546-8F94-D209DF70E5F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616700" y="1873340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38F6B573-A804-4180-A8CF-FBDE6B25FEF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16700" y="2312437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8732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 Quote Pan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BB8FDFBE-4722-40EC-96CC-7CDD246F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cxnSp>
        <p:nvCxnSpPr>
          <p:cNvPr id="20" name="直接连接符 2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A14F8CC-B87B-4C2B-8C9F-54A85DF8DB1E}"/>
              </a:ext>
            </a:extLst>
          </p:cNvPr>
          <p:cNvCxnSpPr/>
          <p:nvPr userDrawn="1"/>
        </p:nvCxnSpPr>
        <p:spPr>
          <a:xfrm flipV="1">
            <a:off x="9037122" y="686601"/>
            <a:ext cx="1785315" cy="1785315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E7F2FD3A-AF57-418C-8ED5-572591B9677D}"/>
              </a:ext>
            </a:extLst>
          </p:cNvPr>
          <p:cNvCxnSpPr/>
          <p:nvPr userDrawn="1"/>
        </p:nvCxnSpPr>
        <p:spPr>
          <a:xfrm flipV="1">
            <a:off x="9037122" y="2230393"/>
            <a:ext cx="274320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567C48E-1141-4846-A734-01782E41606E}"/>
              </a:ext>
            </a:extLst>
          </p:cNvPr>
          <p:cNvCxnSpPr/>
          <p:nvPr userDrawn="1"/>
        </p:nvCxnSpPr>
        <p:spPr>
          <a:xfrm flipV="1">
            <a:off x="184630" y="5787928"/>
            <a:ext cx="120132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8A19702-8E0C-492E-BCD7-6A6D08A94FB4}"/>
              </a:ext>
            </a:extLst>
          </p:cNvPr>
          <p:cNvSpPr/>
          <p:nvPr/>
        </p:nvSpPr>
        <p:spPr>
          <a:xfrm>
            <a:off x="6260556" y="1924272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F34B0AD9-C899-45F9-B3C0-91B3834BCF4D}"/>
              </a:ext>
            </a:extLst>
          </p:cNvPr>
          <p:cNvSpPr/>
          <p:nvPr/>
        </p:nvSpPr>
        <p:spPr>
          <a:xfrm>
            <a:off x="9264170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A59615B-4598-429E-9F90-C69BDFB89EE9}"/>
              </a:ext>
            </a:extLst>
          </p:cNvPr>
          <p:cNvSpPr/>
          <p:nvPr/>
        </p:nvSpPr>
        <p:spPr>
          <a:xfrm>
            <a:off x="3256943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3E2A564-E362-4DF2-8833-536146ACAAAA}"/>
              </a:ext>
            </a:extLst>
          </p:cNvPr>
          <p:cNvSpPr/>
          <p:nvPr/>
        </p:nvSpPr>
        <p:spPr>
          <a:xfrm>
            <a:off x="253330" y="195005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537A287A-EFE3-41F5-B99D-FECBE2EBB4B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8311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B4A85BF-72DE-4D27-B99D-180B10A7A87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350744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9D9DCC3-4E1C-4EF7-B39A-11FDE4BE44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53177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271E974D-8D60-438E-84B3-DF47C7AE169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9355610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CB36FA-F356-447B-8356-D84059A91BB9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36" name="bk object 16">
              <a:extLst>
                <a:ext uri="{FF2B5EF4-FFF2-40B4-BE49-F238E27FC236}">
                  <a16:creationId xmlns:a16="http://schemas.microsoft.com/office/drawing/2014/main" id="{CA3F6F48-8775-47BC-A6AC-BAF7B9E80E32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bk object 17">
              <a:extLst>
                <a:ext uri="{FF2B5EF4-FFF2-40B4-BE49-F238E27FC236}">
                  <a16:creationId xmlns:a16="http://schemas.microsoft.com/office/drawing/2014/main" id="{A463A8C9-EB66-4260-908A-9F9976ADF11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bk object 18">
              <a:extLst>
                <a:ext uri="{FF2B5EF4-FFF2-40B4-BE49-F238E27FC236}">
                  <a16:creationId xmlns:a16="http://schemas.microsoft.com/office/drawing/2014/main" id="{2BC10F6E-BA1C-481F-927F-6563C7E86BF3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bk object 19">
              <a:extLst>
                <a:ext uri="{FF2B5EF4-FFF2-40B4-BE49-F238E27FC236}">
                  <a16:creationId xmlns:a16="http://schemas.microsoft.com/office/drawing/2014/main" id="{B8005109-F448-418F-8DA5-2E61D8932734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bk object 20">
              <a:extLst>
                <a:ext uri="{FF2B5EF4-FFF2-40B4-BE49-F238E27FC236}">
                  <a16:creationId xmlns:a16="http://schemas.microsoft.com/office/drawing/2014/main" id="{F6B52261-A2F3-4C62-BECE-5EF6FA62C0B7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bk object 21">
              <a:extLst>
                <a:ext uri="{FF2B5EF4-FFF2-40B4-BE49-F238E27FC236}">
                  <a16:creationId xmlns:a16="http://schemas.microsoft.com/office/drawing/2014/main" id="{8ADE2249-D501-4166-AD24-A9539A45343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bk object 22">
              <a:extLst>
                <a:ext uri="{FF2B5EF4-FFF2-40B4-BE49-F238E27FC236}">
                  <a16:creationId xmlns:a16="http://schemas.microsoft.com/office/drawing/2014/main" id="{7EDBCDDE-86FB-469B-A1A9-5CE470D11797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bk object 23">
              <a:extLst>
                <a:ext uri="{FF2B5EF4-FFF2-40B4-BE49-F238E27FC236}">
                  <a16:creationId xmlns:a16="http://schemas.microsoft.com/office/drawing/2014/main" id="{FDB3B047-C012-4B14-9838-F03829D613C1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bk object 24">
              <a:extLst>
                <a:ext uri="{FF2B5EF4-FFF2-40B4-BE49-F238E27FC236}">
                  <a16:creationId xmlns:a16="http://schemas.microsoft.com/office/drawing/2014/main" id="{9AA5E3B5-1F83-49CE-B286-586E5F6D32EA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bk object 25">
              <a:extLst>
                <a:ext uri="{FF2B5EF4-FFF2-40B4-BE49-F238E27FC236}">
                  <a16:creationId xmlns:a16="http://schemas.microsoft.com/office/drawing/2014/main" id="{E66AF649-66CF-4EE0-AEFC-0C67AB1E9ADF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bk object 26">
              <a:extLst>
                <a:ext uri="{FF2B5EF4-FFF2-40B4-BE49-F238E27FC236}">
                  <a16:creationId xmlns:a16="http://schemas.microsoft.com/office/drawing/2014/main" id="{0ED3042A-82D1-406E-95D6-9DD4BB9CCE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9C3107FC-1B4D-41D5-AC93-8A9EF576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616AF4A-FA17-824A-9D62-07429152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871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D76BF39-5785-834A-8535-FD78029357E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88298" y="1948037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5AE3E3F-853E-1A49-93EF-7A55E483BDE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60556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4C22D2F-E997-5B48-8F2B-FD0BBC4D2A5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264170" y="1923045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664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A8F2-F73B-FB4B-A73A-911ADB6A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61326-0AB7-3A49-9A7E-05911A2E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EE2A-AA66-AB43-B331-269CAB028D85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FB713-F6B7-9349-8750-611172A4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E2CF1-1B1B-EF48-AEA9-B19840AA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0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8B6F-8A66-1840-946F-58F6F8AD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4698-CB2A-8941-AC27-CD395B8B1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476D-EA08-1340-93AE-D72B5811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2AC6-AE8E-2348-8812-CC0A3611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C2726-3812-5C44-981E-9E762DF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47C2-EED1-AC4F-A461-BE07566B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00BA-36B7-2A43-88A5-63FC7304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51788-1013-6548-A837-5C4FE84E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A6D7-2649-8840-BDEE-3ABC9767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CE6E-687F-1840-8E20-689FB4C5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3821-7CA3-C748-95AF-E79A4700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7D29-7A52-C14B-B8E7-580B3044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4935-BEDA-AA44-AC9E-585C3A213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4546F-361C-864A-9D5F-31B07ACF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8870-5E30-C24B-85DA-2DB9790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145F3-F9CE-FF49-9A49-1E891084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A964-F245-4143-B909-7000511A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966A-13DE-2742-B5BD-4926E6F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C8118-BF12-EA49-A5F0-0819CC376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25020-63E9-5445-ABF9-DB9FFD2A4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7300A-4431-F34B-8B72-E8EF0516E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E402-4172-DA43-B3BE-745F0C8D6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64377-E6EA-F84D-ABC3-B315B909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D1237D-FA27-AB4F-B792-6AC90B74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97717-8BB1-DB40-96E1-8C41C1B5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6A7E-432D-5247-A714-69AD0C4B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5C769-1D0D-024B-B8F2-A1CF40BC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123E7-D219-7C4D-B56B-C84FFEB2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1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FC46-32C1-904C-BECD-5AE1915B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84" y="365125"/>
            <a:ext cx="990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100C-0533-0941-BE50-DD26299A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A0819-3CCA-BF4F-8967-42E9910BC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E1A009F7-B5C6-F143-BA9A-4F22A5E52AAB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2864A-7EF3-8E49-AE0F-4C07E64C4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FDF8-6ECE-B745-A9AF-44A844CD7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16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F690FF-349B-444B-A508-B7F1D2CC6D25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75269261-DF0D-0C4C-A80A-5B5697E90E47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4DEC1497-DED6-7C44-9B43-EB55CDDC41E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04E943D6-D24C-5B4C-B8B8-A5091A5E5C48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E9AFED60-BF03-024B-BF16-5462333FA1ED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AE43FEDA-B65E-C54D-B7AE-8E49392977ED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0F456B9D-42F7-3948-A6ED-6786BF0EDFF4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F9EB9F6C-814D-D24F-A1B3-0D760167A10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ADEC6B53-1095-BC4D-86B4-D32C45372C95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5629A094-03B1-D641-BAA1-4E1E75B5E1EC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41290E18-C07F-D844-9A88-A49823EFC95C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9C4B7569-A41D-5747-8ACB-4EEC28A649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3" r:id="rId2"/>
    <p:sldLayoutId id="2147483694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708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2690E-E451-8C41-993F-0A5B4861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18DE-DD51-E841-907A-C3379D477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7908-3351-4943-B35D-5D3CC372B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06F3B2A-6287-2048-BA36-2C46360AA800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6264-6F9E-C642-886B-BBE07B0D0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8CB7-E9A2-1D4C-98C8-244C0EE53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902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3890FD3-5683-B34D-A95A-C5886F292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7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8F9C3-C679-7C4C-A17B-FEA55A23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A5A06-4C02-A24E-84AF-A3AF7FA26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8952B-0012-1045-BA6B-9661604C4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31A2C-9481-A149-88E9-909C74285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6ABBE-E4AF-674E-92A5-8F3F3A517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70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uthy.com/guides/github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microsoft.com/en-us/account/authenticato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settings/security" TargetMode="External"/><Relationship Id="rId5" Type="http://schemas.openxmlformats.org/officeDocument/2006/relationships/hyperlink" Target="https://help.github.com/en/github/authenticating-to-github/configuring-two-factor-authentication" TargetMode="External"/><Relationship Id="rId10" Type="http://schemas.openxmlformats.org/officeDocument/2006/relationships/image" Target="../media/image20.tiff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enpass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tings/tokens/ne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gif"/><Relationship Id="rId4" Type="http://schemas.openxmlformats.org/officeDocument/2006/relationships/hyperlink" Target="https://git-scm.com/book/en/v2/Getting-Started-Installing-Gi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github.com/new" TargetMode="Externa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remot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remo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-scm.com/book/en/v2/Git-Basics-Working-with-Remot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tiff"/><Relationship Id="rId4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cs/git-checkou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git-scm.com/docs/git-branch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tutorials/git-push-pull" TargetMode="Externa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hyperlink" Target="https://product.hubspot.com/blog/git-and-github-tutorial-for-beginners" TargetMode="Externa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BC9C76-DD03-3448-B6F7-E81D06C03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3"/>
            <a:ext cx="7944447" cy="2743200"/>
          </a:xfrm>
        </p:spPr>
        <p:txBody>
          <a:bodyPr>
            <a:noAutofit/>
          </a:bodyPr>
          <a:lstStyle/>
          <a:p>
            <a:r>
              <a:rPr lang="en-US" sz="9600" dirty="0"/>
              <a:t>What is </a:t>
            </a:r>
          </a:p>
          <a:p>
            <a:r>
              <a:rPr lang="en-US" sz="9600" dirty="0"/>
              <a:t>Git &amp; GitHub?</a:t>
            </a: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E5E8C280-43E5-F74F-93AB-C77F55AA78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042525" y="4444841"/>
            <a:ext cx="2012950" cy="181165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7F9DAA-C5FB-0845-A725-DA46B3C43E8E}"/>
              </a:ext>
            </a:extLst>
          </p:cNvPr>
          <p:cNvSpPr/>
          <p:nvPr/>
        </p:nvSpPr>
        <p:spPr>
          <a:xfrm>
            <a:off x="109182" y="6368177"/>
            <a:ext cx="5393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</a:rPr>
              <a:t>Icons made by 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  <a:hlinkClick r:id="rId4" tooltip="Freep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</a:rPr>
              <a:t>  from 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  <a:hlinkClick r:id="rId5" tooltip="Flat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2000" dirty="0">
              <a:solidFill>
                <a:schemeClr val="bg1"/>
              </a:solidFill>
              <a:latin typeface="Proxima Sof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0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7697-8411-1C44-B4BF-9BE29860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Git - MacOS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D0D06E-39F2-804D-9E5A-7649EBDA3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Do you have Homebrew?</a:t>
            </a:r>
            <a:endParaRPr lang="en-US"/>
          </a:p>
          <a:p>
            <a:pPr marL="0" indent="0">
              <a:buNone/>
            </a:pPr>
            <a:r>
              <a:rPr lang="en-US"/>
              <a:t>If not, install Homebrew first: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so, be sure to upgrade it: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7C242AE-8961-384F-80F5-B8FCB450E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/>
              <a:t>Install git with Homebrew:</a:t>
            </a:r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Confirm installation:</a:t>
            </a:r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Expected result: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309DC-E71F-844A-B0D4-66AF3B05D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US"/>
              <a:t>Installation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0CC1F5-8B57-704C-B02E-5732A781A54B}"/>
              </a:ext>
            </a:extLst>
          </p:cNvPr>
          <p:cNvSpPr/>
          <p:nvPr/>
        </p:nvSpPr>
        <p:spPr>
          <a:xfrm>
            <a:off x="6216654" y="2316004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brew install git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81885-4B68-EC42-89DB-8658C1FF8A92}"/>
              </a:ext>
            </a:extLst>
          </p:cNvPr>
          <p:cNvSpPr/>
          <p:nvPr/>
        </p:nvSpPr>
        <p:spPr>
          <a:xfrm>
            <a:off x="836611" y="2982835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24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brew.sh</a:t>
            </a: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22" name="Rounded Rectangle 21">
            <a:hlinkClick r:id="rId3"/>
            <a:extLst>
              <a:ext uri="{FF2B5EF4-FFF2-40B4-BE49-F238E27FC236}">
                <a16:creationId xmlns:a16="http://schemas.microsoft.com/office/drawing/2014/main" id="{506E372F-4064-DD4D-BF6C-E4C7121899C6}"/>
              </a:ext>
            </a:extLst>
          </p:cNvPr>
          <p:cNvSpPr/>
          <p:nvPr/>
        </p:nvSpPr>
        <p:spPr>
          <a:xfrm>
            <a:off x="-2" y="6176962"/>
            <a:ext cx="5181599" cy="681037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https://git-scm.com/book/en/v2/Getting-Started-Installing-Git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B52DAA-7EE9-684A-A515-3325FB1AF83E}"/>
              </a:ext>
            </a:extLst>
          </p:cNvPr>
          <p:cNvSpPr/>
          <p:nvPr/>
        </p:nvSpPr>
        <p:spPr>
          <a:xfrm>
            <a:off x="244399" y="4426917"/>
            <a:ext cx="5621412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brew update &amp;&amp; brew upgrade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E3EEC66-78B1-1A4F-8750-B0BDA9B2BD0B}"/>
              </a:ext>
            </a:extLst>
          </p:cNvPr>
          <p:cNvSpPr/>
          <p:nvPr/>
        </p:nvSpPr>
        <p:spPr>
          <a:xfrm>
            <a:off x="6216654" y="3981609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--version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6B8DFFD-A38F-6D4E-AF27-A4A3851F1EDA}"/>
              </a:ext>
            </a:extLst>
          </p:cNvPr>
          <p:cNvSpPr/>
          <p:nvPr/>
        </p:nvSpPr>
        <p:spPr>
          <a:xfrm>
            <a:off x="6216654" y="5644604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version 2.26.2</a:t>
            </a:r>
          </a:p>
        </p:txBody>
      </p:sp>
    </p:spTree>
    <p:extLst>
      <p:ext uri="{BB962C8B-B14F-4D97-AF65-F5344CB8AC3E}">
        <p14:creationId xmlns:p14="http://schemas.microsoft.com/office/powerpoint/2010/main" val="269942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7697-8411-1C44-B4BF-9BE29860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Git - MacOS - Potential Issue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D0D06E-39F2-804D-9E5A-7649EBDA3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get the following result: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7C242AE-8961-384F-80F5-B8FCB450E1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Try: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Or try: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BBC8F4-D066-3345-9030-37AEE75B8B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Installation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0CC1F5-8B57-704C-B02E-5732A781A54B}"/>
              </a:ext>
            </a:extLst>
          </p:cNvPr>
          <p:cNvSpPr/>
          <p:nvPr/>
        </p:nvSpPr>
        <p:spPr>
          <a:xfrm>
            <a:off x="6216654" y="2552739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brew link --force git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81885-4B68-EC42-89DB-8658C1FF8A92}"/>
              </a:ext>
            </a:extLst>
          </p:cNvPr>
          <p:cNvSpPr/>
          <p:nvPr/>
        </p:nvSpPr>
        <p:spPr>
          <a:xfrm>
            <a:off x="838200" y="2577631"/>
            <a:ext cx="5029200" cy="109728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version 1.7.10.2 (Apple Git-33)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E3EEC66-78B1-1A4F-8750-B0BDA9B2BD0B}"/>
              </a:ext>
            </a:extLst>
          </p:cNvPr>
          <p:cNvSpPr/>
          <p:nvPr/>
        </p:nvSpPr>
        <p:spPr>
          <a:xfrm>
            <a:off x="6216654" y="4230989"/>
            <a:ext cx="5029200" cy="109728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PATH=/usr/local/bin:$PATH </a:t>
            </a:r>
          </a:p>
        </p:txBody>
      </p:sp>
    </p:spTree>
    <p:extLst>
      <p:ext uri="{BB962C8B-B14F-4D97-AF65-F5344CB8AC3E}">
        <p14:creationId xmlns:p14="http://schemas.microsoft.com/office/powerpoint/2010/main" val="126666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Account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36E908-9074-8E4B-84D8-711DCBDDEA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2455" y="1822027"/>
            <a:ext cx="4911436" cy="3395381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4426" y="1822027"/>
            <a:ext cx="6795654" cy="4351338"/>
          </a:xfrm>
        </p:spPr>
        <p:txBody>
          <a:bodyPr/>
          <a:lstStyle/>
          <a:p>
            <a:r>
              <a:rPr lang="en-US" dirty="0"/>
              <a:t>Create a GitHub account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linkClick r:id="rId4"/>
              </a:rPr>
              <a:t>github.com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2-Factor Authentication (</a:t>
            </a:r>
            <a:r>
              <a:rPr lang="en-US" dirty="0">
                <a:hlinkClick r:id="rId5"/>
              </a:rPr>
              <a:t>help doc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 to GitHub Settings: </a:t>
            </a:r>
          </a:p>
          <a:p>
            <a:pPr lvl="1"/>
            <a:r>
              <a:rPr lang="en-US" dirty="0"/>
              <a:t>Profile Photo &gt; Settings &gt; Security &gt; Two-factor authentication</a:t>
            </a:r>
          </a:p>
          <a:p>
            <a:pPr lvl="1"/>
            <a:r>
              <a:rPr lang="en-US" dirty="0">
                <a:hlinkClick r:id="rId6"/>
              </a:rPr>
              <a:t>https://github.com/settings/security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Install an Authenticator App: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7"/>
              </a:rPr>
              <a:t>Microsoft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Authy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Enpass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Installation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0101EF-D04C-0042-948B-776A12F9F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5881" y="1905433"/>
            <a:ext cx="1130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5443" cy="1325563"/>
          </a:xfrm>
        </p:spPr>
        <p:txBody>
          <a:bodyPr/>
          <a:lstStyle/>
          <a:p>
            <a:r>
              <a:rPr lang="en-US" dirty="0"/>
              <a:t>Personal Access Token for Command 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2027"/>
            <a:ext cx="60502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Generate a Personal Access Tokens</a:t>
            </a:r>
          </a:p>
          <a:p>
            <a:pPr lvl="1"/>
            <a:r>
              <a:rPr lang="en-US" dirty="0"/>
              <a:t>Settings &gt; Developer settings &gt; Personal access tokens</a:t>
            </a:r>
          </a:p>
          <a:p>
            <a:pPr lvl="2"/>
            <a:r>
              <a:rPr lang="en-US" dirty="0">
                <a:hlinkClick r:id="rId3"/>
              </a:rPr>
              <a:t>https://github.com/settings/tokens/new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 this token when accessing your GitHub account via Terminal</a:t>
            </a:r>
          </a:p>
          <a:p>
            <a:pPr lvl="1"/>
            <a:r>
              <a:rPr lang="en-US" dirty="0"/>
              <a:t>Use Tokens instead of passwords. </a:t>
            </a:r>
          </a:p>
          <a:p>
            <a:pPr lvl="1"/>
            <a:r>
              <a:rPr lang="en-US" dirty="0"/>
              <a:t>Generate a token per use-case.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Installation</a:t>
            </a:r>
          </a:p>
        </p:txBody>
      </p:sp>
      <p:sp>
        <p:nvSpPr>
          <p:cNvPr id="7" name="Rounded Rectangle 6">
            <a:hlinkClick r:id="rId4"/>
            <a:extLst>
              <a:ext uri="{FF2B5EF4-FFF2-40B4-BE49-F238E27FC236}">
                <a16:creationId xmlns:a16="http://schemas.microsoft.com/office/drawing/2014/main" id="{D6C48560-D077-574F-9944-0CFE0956013C}"/>
              </a:ext>
            </a:extLst>
          </p:cNvPr>
          <p:cNvSpPr/>
          <p:nvPr/>
        </p:nvSpPr>
        <p:spPr>
          <a:xfrm>
            <a:off x="-2" y="6304704"/>
            <a:ext cx="6709027" cy="553295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https://help.github.com/en/github/authenticating-to-github/creating-a-personal-access-token-for-the-command-line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3AF3EF-3854-294D-A781-DB47120CC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9717" y="2080022"/>
            <a:ext cx="6000083" cy="3835347"/>
          </a:xfrm>
        </p:spPr>
      </p:pic>
    </p:spTree>
    <p:extLst>
      <p:ext uri="{BB962C8B-B14F-4D97-AF65-F5344CB8AC3E}">
        <p14:creationId xmlns:p14="http://schemas.microsoft.com/office/powerpoint/2010/main" val="1319950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932CB0-40C6-AD44-B463-09FE5084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104201" cy="2769175"/>
          </a:xfrm>
        </p:spPr>
        <p:txBody>
          <a:bodyPr/>
          <a:lstStyle/>
          <a:p>
            <a:r>
              <a:rPr lang="en-US" dirty="0"/>
              <a:t>Getting Started</a:t>
            </a:r>
          </a:p>
          <a:p>
            <a:endParaRPr lang="en-US" dirty="0"/>
          </a:p>
          <a:p>
            <a:r>
              <a:rPr lang="en-US" dirty="0"/>
              <a:t>Hands-on B</a:t>
            </a:r>
          </a:p>
        </p:txBody>
      </p:sp>
    </p:spTree>
    <p:extLst>
      <p:ext uri="{BB962C8B-B14F-4D97-AF65-F5344CB8AC3E}">
        <p14:creationId xmlns:p14="http://schemas.microsoft.com/office/powerpoint/2010/main" val="374556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92B-07D6-5747-8C95-77C8CEC9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A378-2BE9-744C-A3BF-F172A88F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Configure your Git username and email with </a:t>
            </a:r>
            <a:r>
              <a:rPr lang="en-US" b="1" dirty="0"/>
              <a:t>git config</a:t>
            </a:r>
            <a:endParaRPr lang="en-US" dirty="0"/>
          </a:p>
          <a:p>
            <a:pPr lvl="1"/>
            <a:r>
              <a:rPr lang="en-US" dirty="0"/>
              <a:t>For Mac, use Terminal</a:t>
            </a:r>
          </a:p>
          <a:p>
            <a:pPr lvl="1"/>
            <a:r>
              <a:rPr lang="en-US" dirty="0"/>
              <a:t>For Windows, use PowerShell or Git Bash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5A236-1ABA-BB49-934A-2A5882E44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Getting Started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2E4D7-3090-5C49-9056-109659147943}"/>
              </a:ext>
            </a:extLst>
          </p:cNvPr>
          <p:cNvSpPr/>
          <p:nvPr/>
        </p:nvSpPr>
        <p:spPr>
          <a:xfrm>
            <a:off x="1156771" y="3333025"/>
            <a:ext cx="10197029" cy="2934426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user.name "GitHub_UserName"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user.email "example@email.com"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color.ui auto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--</a:t>
            </a:r>
            <a:r>
              <a:rPr lang="en-US" altLang="ja-JP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le 6">
            <a:hlinkClick r:id="rId3"/>
            <a:extLst>
              <a:ext uri="{FF2B5EF4-FFF2-40B4-BE49-F238E27FC236}">
                <a16:creationId xmlns:a16="http://schemas.microsoft.com/office/drawing/2014/main" id="{DAF9E669-384D-6543-80BB-8CA3F6C489AC}"/>
              </a:ext>
            </a:extLst>
          </p:cNvPr>
          <p:cNvSpPr/>
          <p:nvPr/>
        </p:nvSpPr>
        <p:spPr>
          <a:xfrm>
            <a:off x="-1" y="6492875"/>
            <a:ext cx="7489862" cy="365124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https://git-scm.com/book/en/v2/Getting-Started-First-Time-Git-Setup</a:t>
            </a:r>
          </a:p>
        </p:txBody>
      </p:sp>
    </p:spTree>
    <p:extLst>
      <p:ext uri="{BB962C8B-B14F-4D97-AF65-F5344CB8AC3E}">
        <p14:creationId xmlns:p14="http://schemas.microsoft.com/office/powerpoint/2010/main" val="3787973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466725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Documents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mkdir kintone_dojo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kintone_dojo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init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Initialized empty Git repository in /Users/g001494/Documents/Kintone_Dojo/.git/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Local Git Repository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2325" y="1825625"/>
            <a:ext cx="5537579" cy="4351338"/>
          </a:xfrm>
        </p:spPr>
        <p:txBody>
          <a:bodyPr/>
          <a:lstStyle/>
          <a:p>
            <a:r>
              <a:rPr lang="en-US" dirty="0"/>
              <a:t>In your terminal, go to </a:t>
            </a:r>
            <a:r>
              <a:rPr lang="en-US" b="1" dirty="0"/>
              <a:t>Documents</a:t>
            </a:r>
            <a:r>
              <a:rPr lang="en-US" dirty="0"/>
              <a:t> and create a directory named </a:t>
            </a:r>
            <a:r>
              <a:rPr lang="en-US" b="1" dirty="0"/>
              <a:t>kintone_dojo</a:t>
            </a:r>
          </a:p>
          <a:p>
            <a:pPr lvl="1"/>
            <a:r>
              <a:rPr lang="en-US" dirty="0"/>
              <a:t>$ pwd ~/Documents/kintone_dojo</a:t>
            </a:r>
          </a:p>
          <a:p>
            <a:pPr lvl="1"/>
            <a:endParaRPr lang="en-US" dirty="0"/>
          </a:p>
          <a:p>
            <a:r>
              <a:rPr lang="en-US" dirty="0"/>
              <a:t>In there, initialize a git repository</a:t>
            </a:r>
          </a:p>
          <a:p>
            <a:endParaRPr lang="en-US" dirty="0"/>
          </a:p>
          <a:p>
            <a:r>
              <a:rPr lang="en-US" dirty="0"/>
              <a:t>Repository is often shortened to Repo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18199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1325563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README.md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code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README.md file to the Local Repo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9578" cy="4351338"/>
          </a:xfrm>
        </p:spPr>
        <p:txBody>
          <a:bodyPr/>
          <a:lstStyle/>
          <a:p>
            <a:r>
              <a:rPr lang="en-US" dirty="0"/>
              <a:t>Create a README.md 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current kintone_dojo directory with VS Code</a:t>
            </a:r>
          </a:p>
          <a:p>
            <a:pPr lvl="1"/>
            <a:r>
              <a:rPr lang="en-US" dirty="0"/>
              <a:t>See appendix for setup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 a description of your repository in the markdown file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CB8719-7630-AD48-950B-9169EB76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328"/>
            <a:ext cx="6097777" cy="32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7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6"/>
            <a:ext cx="5843016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Git's Status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4301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git status</a:t>
            </a:r>
            <a:endParaRPr lang="en-US" dirty="0"/>
          </a:p>
          <a:p>
            <a:r>
              <a:rPr lang="en-US" dirty="0"/>
              <a:t>command that shows the working directory's &amp; staging area's state</a:t>
            </a:r>
          </a:p>
          <a:p>
            <a:pPr lvl="1"/>
            <a:r>
              <a:rPr lang="en-US" b="1" dirty="0"/>
              <a:t>Changes to be committed: </a:t>
            </a:r>
            <a:r>
              <a:rPr lang="en-US" dirty="0"/>
              <a:t>You can see which changes have &amp; have not been staged</a:t>
            </a:r>
          </a:p>
          <a:p>
            <a:pPr lvl="1"/>
            <a:r>
              <a:rPr lang="en-US" b="1" dirty="0"/>
              <a:t>Untracked files: </a:t>
            </a:r>
            <a:r>
              <a:rPr lang="en-US" dirty="0"/>
              <a:t>You can see which files are not being tracked by git</a:t>
            </a:r>
          </a:p>
          <a:p>
            <a:pPr lvl="1"/>
            <a:endParaRPr lang="en-US" dirty="0"/>
          </a:p>
          <a:p>
            <a:r>
              <a:rPr lang="en-US" dirty="0"/>
              <a:t>See that the README.md needs to be tracked by git</a:t>
            </a:r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A0C9C3-1339-5D42-B405-D72D93DA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" y="3137604"/>
            <a:ext cx="5843015" cy="3039359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9A43ACA-9031-8E4A-BED5-610C040DEF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74174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6045" cy="1325563"/>
          </a:xfrm>
        </p:spPr>
        <p:txBody>
          <a:bodyPr/>
          <a:lstStyle/>
          <a:p>
            <a:r>
              <a:rPr lang="en-US" dirty="0"/>
              <a:t>Saving #1 - Add a File to Git's Staging Area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 add</a:t>
            </a:r>
            <a:r>
              <a:rPr lang="en-US" dirty="0"/>
              <a:t> </a:t>
            </a:r>
            <a:r>
              <a:rPr lang="en-US" b="1" dirty="0"/>
              <a:t>[file/folder]</a:t>
            </a:r>
          </a:p>
          <a:p>
            <a:pPr lvl="1"/>
            <a:r>
              <a:rPr lang="en-US" dirty="0"/>
              <a:t>command to add the [file/folder] to the staging area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Now the README.md is now in staging area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B987DD-6F50-1748-86EF-0B1D8FA95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B71233-24E1-EF42-BA1A-162BF84F7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README.md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master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commits yet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to be committed: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rm --cached &lt;file&gt;…" to unstage)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new file: README.md</a:t>
            </a:r>
          </a:p>
        </p:txBody>
      </p:sp>
    </p:spTree>
    <p:extLst>
      <p:ext uri="{BB962C8B-B14F-4D97-AF65-F5344CB8AC3E}">
        <p14:creationId xmlns:p14="http://schemas.microsoft.com/office/powerpoint/2010/main" val="187727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22A234-D8A6-BC4D-9D66-A70BA403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700"/>
          </a:xfrm>
        </p:spPr>
        <p:txBody>
          <a:bodyPr/>
          <a:lstStyle/>
          <a:p>
            <a:r>
              <a:rPr lang="en-US" b="1" dirty="0">
                <a:latin typeface="Proxima Soft" panose="02000506030000020004" pitchFamily="2" charset="0"/>
              </a:rPr>
              <a:t>Lesson</a:t>
            </a:r>
            <a:r>
              <a:rPr lang="en-US" b="1" dirty="0"/>
              <a:t>s'</a:t>
            </a:r>
            <a:r>
              <a:rPr lang="en-US" b="1" dirty="0">
                <a:latin typeface="Proxima Soft" panose="02000506030000020004" pitchFamily="2" charset="0"/>
              </a:rPr>
              <a:t> Objective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4294B91-B03E-F04F-8A20-B4AB3848A06F}"/>
              </a:ext>
            </a:extLst>
          </p:cNvPr>
          <p:cNvSpPr txBox="1">
            <a:spLocks/>
          </p:cNvSpPr>
          <p:nvPr/>
        </p:nvSpPr>
        <p:spPr>
          <a:xfrm>
            <a:off x="838200" y="1810196"/>
            <a:ext cx="10515600" cy="55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Font typeface="Arial" panose="020B0604020202020204" pitchFamily="34" charset="0"/>
              <a:buNone/>
            </a:pPr>
            <a:r>
              <a:rPr lang="en-US" b="1" dirty="0"/>
              <a:t>For everyone to…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87195-703B-D145-B3DA-50917C763633}"/>
              </a:ext>
            </a:extLst>
          </p:cNvPr>
          <p:cNvSpPr txBox="1"/>
          <p:nvPr/>
        </p:nvSpPr>
        <p:spPr>
          <a:xfrm>
            <a:off x="1956619" y="2721429"/>
            <a:ext cx="952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lvl="1"/>
            <a:r>
              <a:rPr lang="en-US" sz="4000" b="1" dirty="0">
                <a:latin typeface="Proxima Soft" panose="02000506030000020004" pitchFamily="2" charset="0"/>
              </a:rPr>
              <a:t>Understand what is Git and GitHub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E2DC6E-6D16-374A-8E76-542F74A628E4}"/>
              </a:ext>
            </a:extLst>
          </p:cNvPr>
          <p:cNvSpPr/>
          <p:nvPr/>
        </p:nvSpPr>
        <p:spPr>
          <a:xfrm>
            <a:off x="1679031" y="2827977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18F0C6-3126-9346-B2BC-891A0122D791}"/>
              </a:ext>
            </a:extLst>
          </p:cNvPr>
          <p:cNvSpPr/>
          <p:nvPr/>
        </p:nvSpPr>
        <p:spPr>
          <a:xfrm>
            <a:off x="1679031" y="4507478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09279-FE0A-3E4E-AFF5-E48AA10253AE}"/>
              </a:ext>
            </a:extLst>
          </p:cNvPr>
          <p:cNvSpPr/>
          <p:nvPr/>
        </p:nvSpPr>
        <p:spPr>
          <a:xfrm>
            <a:off x="1956619" y="4413752"/>
            <a:ext cx="9397181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33400" lvl="1" indent="0">
              <a:buNone/>
            </a:pPr>
            <a:r>
              <a:rPr lang="en-US" sz="4000" b="1" dirty="0">
                <a:latin typeface="Proxima Soft" panose="02000506030000020004" pitchFamily="2" charset="0"/>
              </a:rPr>
              <a:t>Successfully manage their code projects with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3624232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6"/>
            <a:ext cx="5843016" cy="1831974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"First version of README file"</a:t>
            </a:r>
          </a:p>
          <a:p>
            <a:pPr marL="233363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#2 - Add a File to Git Repo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 commit -m "message" </a:t>
            </a:r>
          </a:p>
          <a:p>
            <a:pPr lvl="1"/>
            <a:r>
              <a:rPr lang="en-US" dirty="0"/>
              <a:t>command to add the file/folder to the repository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Now the README.md is now in the repository</a:t>
            </a:r>
          </a:p>
          <a:p>
            <a:pPr lvl="1"/>
            <a:r>
              <a:rPr lang="en-US" dirty="0"/>
              <a:t>specifically the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CD0ECE-C87C-6744-979A-0B862C26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3" y="3956087"/>
            <a:ext cx="5843016" cy="2220875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67DB0B4-A3B5-7F4C-94CB-371889DC2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959398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56F8-FC90-4B45-82F6-2ACBEEB6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6CDDB-FB88-6440-A0EB-88CB805D1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824143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a Repository</a:t>
            </a:r>
            <a:endParaRPr lang="en-US" b="1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https://github.com/new</a:t>
            </a:r>
            <a:endParaRPr lang="en-US" dirty="0"/>
          </a:p>
          <a:p>
            <a:r>
              <a:rPr lang="en-US" dirty="0"/>
              <a:t>Name your repository </a:t>
            </a:r>
            <a:r>
              <a:rPr lang="en-US" b="1" dirty="0"/>
              <a:t>kintone_dojo</a:t>
            </a:r>
          </a:p>
          <a:p>
            <a:r>
              <a:rPr lang="en-US" dirty="0"/>
              <a:t>Do not initialize repository with README</a:t>
            </a:r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C4271334-7A34-BF4D-BBD2-08AF831A5D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6603065" cy="3696421"/>
          </a:xfr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0F8898-A92C-8A4B-9DC9-B9AAEAC06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73085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Git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GitHub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Push </a:t>
            </a:r>
            <a:r>
              <a:rPr lang="en-US" dirty="0"/>
              <a:t>the existing repository!</a:t>
            </a:r>
          </a:p>
          <a:p>
            <a:pPr lvl="1"/>
            <a:r>
              <a:rPr lang="en-US" dirty="0"/>
              <a:t>Get the URL by clicking on </a:t>
            </a:r>
            <a:r>
              <a:rPr lang="en-US" b="1" dirty="0"/>
              <a:t>Clone or download </a:t>
            </a:r>
            <a:r>
              <a:rPr lang="en-US" dirty="0"/>
              <a:t>button &amp; copying the HTTPS link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remote add origin &lt;link&gt;</a:t>
            </a:r>
            <a:endParaRPr lang="en-US" b="1" dirty="0"/>
          </a:p>
          <a:p>
            <a:pPr lvl="1"/>
            <a:r>
              <a:rPr lang="en-US" dirty="0"/>
              <a:t>connects the git managed local repository with GitHub's remote</a:t>
            </a:r>
          </a:p>
          <a:p>
            <a:pPr marL="457200" lvl="1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remote </a:t>
            </a:r>
            <a:endParaRPr lang="en-US" b="1" dirty="0"/>
          </a:p>
          <a:p>
            <a:pPr lvl="1"/>
            <a:r>
              <a:rPr lang="en-US" dirty="0"/>
              <a:t>command to manage the remote repos</a:t>
            </a:r>
            <a:endParaRPr lang="en-US" b="1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2B66A7-C21E-5F48-A81E-C1DDD99A10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99752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AF15-C86B-3B41-91A1-6C5241FF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Git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GitHub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0AAF4-FE19-1341-8EC7-8E01BD68C8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0327E-C2AA-F246-94DF-6F88FAA0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kintone_dojo.git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63" indent="0">
              <a:buNone/>
            </a:pPr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-u origin master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 for '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 for '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ahandsel@github.com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&lt;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Token_Here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Counting objects: 100% (3/3),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 compression using up to 4 threads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Compressing objects: 100% (2/2),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Writing objects: 100% (3/3), 434 bytes | 86.00 KiB/s,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3 (delta 0), reused 0 (delta 0), pack-reused 0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https://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kintone_dojo.git</a:t>
            </a:r>
            <a:endParaRPr lang="en-US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[new branch]      master -&gt; master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 'master' set up to track remote branch 'master' from 'origin'.</a:t>
            </a:r>
          </a:p>
        </p:txBody>
      </p:sp>
    </p:spTree>
    <p:extLst>
      <p:ext uri="{BB962C8B-B14F-4D97-AF65-F5344CB8AC3E}">
        <p14:creationId xmlns:p14="http://schemas.microsoft.com/office/powerpoint/2010/main" val="373658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536246-2E57-FA4C-97C0-11BE1903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370" y="365126"/>
            <a:ext cx="11179629" cy="539336"/>
          </a:xfrm>
        </p:spPr>
        <p:txBody>
          <a:bodyPr/>
          <a:lstStyle/>
          <a:p>
            <a:r>
              <a:rPr lang="en-US" dirty="0"/>
              <a:t>Congrats! Hands-on A &amp; B is Completed!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EF352E-87EB-3F41-A139-F35F7FFB0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Install &amp; Configure git on PC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A6927-576E-7145-9C0B-DEFC1241CF9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/>
          <a:lstStyle/>
          <a:p>
            <a:r>
              <a:rPr lang="en-US" dirty="0"/>
              <a:t>Create &amp; Configure GitHub</a:t>
            </a:r>
          </a:p>
        </p:txBody>
      </p:sp>
      <p:pic>
        <p:nvPicPr>
          <p:cNvPr id="27" name="Content Placeholder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2F3CFF-1FC9-064D-830C-84546B0608A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713950" y="2760663"/>
            <a:ext cx="2857762" cy="221297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264-A1FA-5349-B33F-C2AE1C16773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/>
          <a:lstStyle/>
          <a:p>
            <a:r>
              <a:rPr lang="en-US" dirty="0"/>
              <a:t>Create &amp; push a local repository</a:t>
            </a:r>
          </a:p>
        </p:txBody>
      </p:sp>
      <p:pic>
        <p:nvPicPr>
          <p:cNvPr id="24" name="Picture 1" descr="page9image58368128">
            <a:extLst>
              <a:ext uri="{FF2B5EF4-FFF2-40B4-BE49-F238E27FC236}">
                <a16:creationId xmlns:a16="http://schemas.microsoft.com/office/drawing/2014/main" id="{5C2FD11B-8C72-A249-B4E9-2D9DFAAD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20" y="49695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age2image58278928">
            <a:extLst>
              <a:ext uri="{FF2B5EF4-FFF2-40B4-BE49-F238E27FC236}">
                <a16:creationId xmlns:a16="http://schemas.microsoft.com/office/drawing/2014/main" id="{F1C9725A-0434-2249-8E8B-7F56450AA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67" y="49695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607BEBD3-DC1E-3E4B-A74C-0A032D082A1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init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21694887-3623-9743-B6D8-EE6D59025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--global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user.name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--list</a:t>
            </a:r>
          </a:p>
        </p:txBody>
      </p:sp>
    </p:spTree>
    <p:extLst>
      <p:ext uri="{BB962C8B-B14F-4D97-AF65-F5344CB8AC3E}">
        <p14:creationId xmlns:p14="http://schemas.microsoft.com/office/powerpoint/2010/main" val="2340191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932CB0-40C6-AD44-B463-09FE5084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882124" cy="3943842"/>
          </a:xfrm>
        </p:spPr>
        <p:txBody>
          <a:bodyPr/>
          <a:lstStyle/>
          <a:p>
            <a:r>
              <a:rPr lang="en-US" dirty="0"/>
              <a:t>Saving with Git and Remote Repos</a:t>
            </a:r>
          </a:p>
          <a:p>
            <a:endParaRPr lang="en-US" sz="4000" dirty="0"/>
          </a:p>
          <a:p>
            <a:r>
              <a:rPr lang="en-US" sz="4000" dirty="0"/>
              <a:t>Overview of Hands-on B</a:t>
            </a:r>
          </a:p>
        </p:txBody>
      </p:sp>
    </p:spTree>
    <p:extLst>
      <p:ext uri="{BB962C8B-B14F-4D97-AF65-F5344CB8AC3E}">
        <p14:creationId xmlns:p14="http://schemas.microsoft.com/office/powerpoint/2010/main" val="741559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DE4C7-526E-564F-8162-AEFA7EE1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D98F14-6827-814F-801A-A5930EF257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ECF7DEB-4F6D-0644-A99C-606B48835D9D}"/>
              </a:ext>
            </a:extLst>
          </p:cNvPr>
          <p:cNvSpPr/>
          <p:nvPr/>
        </p:nvSpPr>
        <p:spPr>
          <a:xfrm rot="9280485">
            <a:off x="7814971" y="1415611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3D222-7EB4-7F4D-ABA0-2C02BC3B9C2E}"/>
              </a:ext>
            </a:extLst>
          </p:cNvPr>
          <p:cNvSpPr/>
          <p:nvPr/>
        </p:nvSpPr>
        <p:spPr>
          <a:xfrm rot="9280485">
            <a:off x="7814969" y="3029585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F039B94-19C2-5946-AC94-8E12922872CA}"/>
              </a:ext>
            </a:extLst>
          </p:cNvPr>
          <p:cNvSpPr/>
          <p:nvPr/>
        </p:nvSpPr>
        <p:spPr>
          <a:xfrm rot="12723723">
            <a:off x="7733718" y="5995519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1FFBA3-8411-204C-94F2-EE01E04E4A34}"/>
              </a:ext>
            </a:extLst>
          </p:cNvPr>
          <p:cNvSpPr/>
          <p:nvPr/>
        </p:nvSpPr>
        <p:spPr>
          <a:xfrm>
            <a:off x="9204959" y="1886585"/>
            <a:ext cx="2743200" cy="2743200"/>
          </a:xfrm>
          <a:prstGeom prst="roundRect">
            <a:avLst>
              <a:gd name="adj" fmla="val 13492"/>
            </a:avLst>
          </a:prstGeom>
          <a:solidFill>
            <a:srgbClr val="221E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roxima Soft" panose="02000506030000020004" pitchFamily="2" charset="0"/>
              </a:rPr>
              <a:t>There are 3 "locations" where files, folders, and changes are stored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A58B569-08C6-F14C-97C9-51C2C65D5B3F}"/>
              </a:ext>
            </a:extLst>
          </p:cNvPr>
          <p:cNvSpPr/>
          <p:nvPr/>
        </p:nvSpPr>
        <p:spPr>
          <a:xfrm>
            <a:off x="243841" y="1816525"/>
            <a:ext cx="2743200" cy="2743200"/>
          </a:xfrm>
          <a:prstGeom prst="roundRect">
            <a:avLst>
              <a:gd name="adj" fmla="val 1349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roxima Soft" panose="02000506030000020004" pitchFamily="2" charset="0"/>
              </a:rPr>
              <a:t>There are 2 commands to transfer the items between the "locations"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04C28AB-4973-7E49-98AD-8018E5FAC7AF}"/>
              </a:ext>
            </a:extLst>
          </p:cNvPr>
          <p:cNvSpPr/>
          <p:nvPr/>
        </p:nvSpPr>
        <p:spPr>
          <a:xfrm>
            <a:off x="3189171" y="2843525"/>
            <a:ext cx="457200" cy="457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7EC773-62BA-5644-A4CA-8E7F5FAD7282}"/>
              </a:ext>
            </a:extLst>
          </p:cNvPr>
          <p:cNvGrpSpPr/>
          <p:nvPr/>
        </p:nvGrpSpPr>
        <p:grpSpPr>
          <a:xfrm>
            <a:off x="3681040" y="1812061"/>
            <a:ext cx="4829919" cy="4125856"/>
            <a:chOff x="2277055" y="554037"/>
            <a:chExt cx="4829919" cy="412585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32182F8-2AE6-4A4D-BF5F-346F6C66F216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C86C920-5D63-4E48-9F82-BF86D60BE213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335A86A-8D26-D04A-A38C-5A798E11E2E8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5" name="Bent Arrow 24">
              <a:extLst>
                <a:ext uri="{FF2B5EF4-FFF2-40B4-BE49-F238E27FC236}">
                  <a16:creationId xmlns:a16="http://schemas.microsoft.com/office/drawing/2014/main" id="{A88C76AA-2F5E-4F4C-9164-1DD863DD9C3B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3E434A78-815D-8044-B949-04E1FE05161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71422B-5E3D-3B44-AF93-6E7F2DDD6999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8" name="Bent Arrow 27">
              <a:extLst>
                <a:ext uri="{FF2B5EF4-FFF2-40B4-BE49-F238E27FC236}">
                  <a16:creationId xmlns:a16="http://schemas.microsoft.com/office/drawing/2014/main" id="{CEA1D290-5378-E64F-873F-C15F8AA9CB9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Bent Arrow 28">
              <a:extLst>
                <a:ext uri="{FF2B5EF4-FFF2-40B4-BE49-F238E27FC236}">
                  <a16:creationId xmlns:a16="http://schemas.microsoft.com/office/drawing/2014/main" id="{89471615-8F23-1241-8F67-0816CC58F77A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4124-73C1-CE44-8759-9FEFDF3815A5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AD96FD67-0FAE-EE4B-B525-93531F5BCEAD}"/>
              </a:ext>
            </a:extLst>
          </p:cNvPr>
          <p:cNvSpPr/>
          <p:nvPr/>
        </p:nvSpPr>
        <p:spPr>
          <a:xfrm rot="10800000">
            <a:off x="8507659" y="4450539"/>
            <a:ext cx="457200" cy="457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DA1B4FE-CB8A-F941-BC45-331C86E52065}"/>
              </a:ext>
            </a:extLst>
          </p:cNvPr>
          <p:cNvSpPr/>
          <p:nvPr/>
        </p:nvSpPr>
        <p:spPr>
          <a:xfrm>
            <a:off x="1054399" y="6334780"/>
            <a:ext cx="2363372" cy="5232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https://git-scm.com/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84BEB4-2090-C340-9D60-058A172E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" y="5957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97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working directory</a:t>
            </a:r>
          </a:p>
          <a:p>
            <a:pPr lvl="1" fontAlgn="base"/>
            <a:r>
              <a:rPr lang="en-US" dirty="0"/>
              <a:t>the current local directory that you are working on.</a:t>
            </a:r>
          </a:p>
          <a:p>
            <a:pPr lvl="1" fontAlgn="base"/>
            <a:r>
              <a:rPr lang="en-US" dirty="0"/>
              <a:t>all changes first takes place here</a:t>
            </a:r>
          </a:p>
          <a:p>
            <a:pPr marL="457200" lvl="1" indent="0" fontAlgn="base">
              <a:buNone/>
            </a:pPr>
            <a:endParaRPr lang="en-US" dirty="0"/>
          </a:p>
          <a:p>
            <a:pPr marL="457200" lvl="1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b="1" dirty="0"/>
              <a:t>git add</a:t>
            </a:r>
          </a:p>
          <a:p>
            <a:pPr lvl="1" fontAlgn="base"/>
            <a:r>
              <a:rPr lang="en-US" dirty="0">
                <a:solidFill>
                  <a:prstClr val="black"/>
                </a:solidFill>
              </a:rPr>
              <a:t>command that promotes a change from working directory to staging area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428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staging area</a:t>
            </a:r>
          </a:p>
          <a:p>
            <a:pPr lvl="1" fontAlgn="base"/>
            <a:r>
              <a:rPr lang="en-US" dirty="0"/>
              <a:t>the buffer between the working directory &amp; the repository</a:t>
            </a:r>
          </a:p>
          <a:p>
            <a:pPr lvl="1" fontAlgn="base"/>
            <a:r>
              <a:rPr lang="en-US" dirty="0"/>
              <a:t>used to be called the 'index'</a:t>
            </a:r>
          </a:p>
          <a:p>
            <a:pPr lvl="1" fontAlgn="base"/>
            <a:r>
              <a:rPr lang="en-US" dirty="0">
                <a:solidFill>
                  <a:prstClr val="black"/>
                </a:solidFill>
              </a:rPr>
              <a:t>the promoted changes are bundled together, waiting for the next commit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32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git commit</a:t>
            </a:r>
          </a:p>
          <a:p>
            <a:pPr lvl="1" fontAlgn="base"/>
            <a:r>
              <a:rPr lang="en-US" dirty="0"/>
              <a:t>command to record changes to the repository</a:t>
            </a:r>
          </a:p>
          <a:p>
            <a:pPr lvl="1" fontAlgn="base"/>
            <a:r>
              <a:rPr lang="en-US" dirty="0"/>
              <a:t>used once all the files with the changes you want to be saved are in staging area</a:t>
            </a:r>
          </a:p>
          <a:p>
            <a:pPr lvl="1" fontAlgn="base"/>
            <a:r>
              <a:rPr lang="en-US" dirty="0"/>
              <a:t>Game Check-In</a:t>
            </a:r>
          </a:p>
          <a:p>
            <a:pPr lvl="2" fontAlgn="base"/>
            <a:r>
              <a:rPr lang="en-US" dirty="0"/>
              <a:t>it is like when you defeated the boss &amp; want to save your progress in the game</a:t>
            </a:r>
          </a:p>
          <a:p>
            <a:pPr lvl="1" fontAlgn="base"/>
            <a:r>
              <a:rPr lang="en-US" dirty="0"/>
              <a:t>comments per commit  provides a natural documentation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A68D73-4881-9443-B4DC-26CD0545E3AC}"/>
              </a:ext>
            </a:extLst>
          </p:cNvPr>
          <p:cNvGrpSpPr>
            <a:grpSpLocks noChangeAspect="1"/>
          </p:cNvGrpSpPr>
          <p:nvPr/>
        </p:nvGrpSpPr>
        <p:grpSpPr>
          <a:xfrm>
            <a:off x="11223947" y="3888553"/>
            <a:ext cx="914400" cy="1573398"/>
            <a:chOff x="838199" y="2011218"/>
            <a:chExt cx="1755775" cy="30211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57CA64-917D-1041-9750-339D0BE2F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429000"/>
              <a:ext cx="1603375" cy="160337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CAF497-F83A-E645-8F49-CBED26AB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599" y="2011218"/>
              <a:ext cx="1603375" cy="160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915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086-E47F-FE4B-93F5-ADA05C60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7ED20-9962-3943-B14A-A20841D57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What is Git?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56C30-FBCE-A24E-8D5B-EC07F09F9B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What is GitHub?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DC6E7-9A6D-8740-A498-963747F9A93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Hands-On  Sections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57CE74-333F-8940-A5F7-B25E827C7EFB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Install Git</a:t>
            </a:r>
          </a:p>
          <a:p>
            <a:r>
              <a:rPr lang="en-US" sz="2400" dirty="0"/>
              <a:t>Create GitHub account</a:t>
            </a:r>
          </a:p>
          <a:p>
            <a:r>
              <a:rPr lang="en-US" sz="2400" dirty="0"/>
              <a:t>Start a repository</a:t>
            </a:r>
          </a:p>
        </p:txBody>
      </p:sp>
      <p:pic>
        <p:nvPicPr>
          <p:cNvPr id="1025" name="Picture 1" descr="page9image58368128">
            <a:extLst>
              <a:ext uri="{FF2B5EF4-FFF2-40B4-BE49-F238E27FC236}">
                <a16:creationId xmlns:a16="http://schemas.microsoft.com/office/drawing/2014/main" id="{F4AB1742-D1BE-7142-8150-A469D9D1BF6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96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58278928">
            <a:extLst>
              <a:ext uri="{FF2B5EF4-FFF2-40B4-BE49-F238E27FC236}">
                <a16:creationId xmlns:a16="http://schemas.microsoft.com/office/drawing/2014/main" id="{7B5B0FBC-E8BB-654A-929E-9080BC1BDD71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43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4566BE-3DD0-514E-94CE-345A15CA46D3}"/>
              </a:ext>
            </a:extLst>
          </p:cNvPr>
          <p:cNvSpPr/>
          <p:nvPr/>
        </p:nvSpPr>
        <p:spPr>
          <a:xfrm>
            <a:off x="5752125" y="5177678"/>
            <a:ext cx="1828800" cy="457200"/>
          </a:xfrm>
          <a:prstGeom prst="roundRect">
            <a:avLst/>
          </a:prstGeom>
          <a:solidFill>
            <a:srgbClr val="221E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004F4A-750D-824E-B54B-77F7DA603AA4}"/>
              </a:ext>
            </a:extLst>
          </p:cNvPr>
          <p:cNvSpPr/>
          <p:nvPr/>
        </p:nvSpPr>
        <p:spPr>
          <a:xfrm>
            <a:off x="2400772" y="5177678"/>
            <a:ext cx="1828800" cy="457200"/>
          </a:xfrm>
          <a:prstGeom prst="roundRect">
            <a:avLst/>
          </a:prstGeom>
          <a:solidFill>
            <a:srgbClr val="F03E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</p:spTree>
    <p:extLst>
      <p:ext uri="{BB962C8B-B14F-4D97-AF65-F5344CB8AC3E}">
        <p14:creationId xmlns:p14="http://schemas.microsoft.com/office/powerpoint/2010/main" val="3310173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A3758-52B8-D748-81FB-1DF21784D1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repository</a:t>
            </a:r>
          </a:p>
          <a:p>
            <a:pPr lvl="1"/>
            <a:r>
              <a:rPr lang="en-US" dirty="0"/>
              <a:t>git repository is the actual  "</a:t>
            </a:r>
            <a:r>
              <a:rPr lang="en-US" b="1" dirty="0"/>
              <a:t>.git</a:t>
            </a:r>
            <a:r>
              <a:rPr lang="en-US" dirty="0"/>
              <a:t>"</a:t>
            </a:r>
            <a:r>
              <a:rPr lang="en-US" b="1" dirty="0"/>
              <a:t> </a:t>
            </a:r>
            <a:r>
              <a:rPr lang="en-US" dirty="0"/>
              <a:t>folder inside a project</a:t>
            </a:r>
          </a:p>
          <a:p>
            <a:pPr lvl="1"/>
            <a:r>
              <a:rPr lang="en-US" dirty="0"/>
              <a:t>the folder tracks all the changes made in the project</a:t>
            </a:r>
          </a:p>
          <a:p>
            <a:pPr lvl="1"/>
            <a:r>
              <a:rPr lang="en-US" dirty="0"/>
              <a:t>i.e. the historian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remote repository (GitHub)</a:t>
            </a:r>
          </a:p>
          <a:p>
            <a:pPr lvl="1"/>
            <a:r>
              <a:rPr lang="en-US" dirty="0"/>
              <a:t>the repository on GitHub's server, allowing the code to be viewed by others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7BCE1E-4309-C345-A257-8CD1A4820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854BDC-2182-ED45-9346-5D798032AD41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DF3757A-9A15-6A49-8509-71D7A84B1798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5B7F273-D385-E442-92D1-FAB30A957CA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7654503-3D26-444E-9F4A-13706275DCBF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32" name="Bent Arrow 31">
              <a:extLst>
                <a:ext uri="{FF2B5EF4-FFF2-40B4-BE49-F238E27FC236}">
                  <a16:creationId xmlns:a16="http://schemas.microsoft.com/office/drawing/2014/main" id="{91DCDA69-9B69-FF40-9493-633B1A3ED6B6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Bent Arrow 32">
              <a:extLst>
                <a:ext uri="{FF2B5EF4-FFF2-40B4-BE49-F238E27FC236}">
                  <a16:creationId xmlns:a16="http://schemas.microsoft.com/office/drawing/2014/main" id="{63AD9FB9-1C87-754C-94D6-DCA5A386A28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A2580F-30D7-4E45-B45C-E3FEABC5495F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F51BB4C9-B177-B444-9818-85039DC5623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Bent Arrow 35">
              <a:extLst>
                <a:ext uri="{FF2B5EF4-FFF2-40B4-BE49-F238E27FC236}">
                  <a16:creationId xmlns:a16="http://schemas.microsoft.com/office/drawing/2014/main" id="{33359C73-71F9-B14C-AF30-F09F5FD5734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4E384F-88B8-9A4C-87D5-B6F50B2EB34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74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A9F9-CAE6-D546-BB31-34DA3DBD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Why have Staging Area?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5A5D5-70DA-244F-AEB4-1836F3317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stage a file = prepare the file for a commit</a:t>
            </a:r>
          </a:p>
          <a:p>
            <a:r>
              <a:rPr lang="en-US" dirty="0"/>
              <a:t>You can add and remove files that pertains to a specific commit you want to make.</a:t>
            </a:r>
          </a:p>
          <a:p>
            <a:pPr marL="0" indent="0">
              <a:buNone/>
            </a:pPr>
            <a:r>
              <a:rPr lang="en-US" dirty="0"/>
              <a:t>Example Situation: </a:t>
            </a:r>
          </a:p>
          <a:p>
            <a:pPr lvl="1"/>
            <a:r>
              <a:rPr lang="en-US" dirty="0"/>
              <a:t>You are working on 2 features. </a:t>
            </a:r>
          </a:p>
          <a:p>
            <a:pPr lvl="1"/>
            <a:r>
              <a:rPr lang="en-US" dirty="0"/>
              <a:t>Feature A is done but feature B needs more work. </a:t>
            </a:r>
          </a:p>
          <a:p>
            <a:pPr lvl="1"/>
            <a:r>
              <a:rPr lang="en-US" dirty="0"/>
              <a:t>You need to commit your code before going home. </a:t>
            </a:r>
          </a:p>
          <a:p>
            <a:pPr marL="0" indent="0">
              <a:buNone/>
            </a:pPr>
            <a:r>
              <a:rPr lang="en-US" dirty="0"/>
              <a:t>Solution: Add feature A related files to the staging area &amp; commit.</a:t>
            </a:r>
          </a:p>
          <a:p>
            <a:pPr marL="0" indent="0">
              <a:buNone/>
            </a:pPr>
            <a:r>
              <a:rPr lang="en-US" dirty="0"/>
              <a:t>Result: Feature A is committed and viewable to others while feature B is still in your working directory (un-staged).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3D8D7-4113-9C4A-8E46-CFA4BB5B9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0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0A59-AA8C-A149-9295-FA2B9CF5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 Repos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1A4F31-F9CE-0B4C-AA3C-6330BCC51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74960" y="3657601"/>
            <a:ext cx="9144001" cy="25193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git remote </a:t>
            </a:r>
            <a:r>
              <a:rPr lang="en-US" dirty="0"/>
              <a:t>command</a:t>
            </a:r>
          </a:p>
          <a:p>
            <a:pPr lvl="1"/>
            <a:r>
              <a:rPr lang="en-US" dirty="0"/>
              <a:t>manages the connection between your local &amp; remote repositories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remote --verbose</a:t>
            </a:r>
          </a:p>
          <a:p>
            <a:pPr lvl="1"/>
            <a:r>
              <a:rPr lang="en-US" dirty="0"/>
              <a:t>lists out the URLs that Git has stored &amp; alias (nickname) that can be used when reading &amp; writing to that remote repo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FC2D-A0A0-144B-B577-C481D3031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2FA5A-FE95-444C-A62E-7FC83CB8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5363"/>
            <a:ext cx="1371600" cy="13716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C55EA5-E5FA-3948-B016-B5F01FCA2861}"/>
              </a:ext>
            </a:extLst>
          </p:cNvPr>
          <p:cNvSpPr/>
          <p:nvPr/>
        </p:nvSpPr>
        <p:spPr>
          <a:xfrm>
            <a:off x="174811" y="1690687"/>
            <a:ext cx="7740889" cy="1738313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-verbose 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 https://github.com/user/repo (fetch) 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 https://github.com /user/repo (push)</a:t>
            </a:r>
          </a:p>
        </p:txBody>
      </p:sp>
    </p:spTree>
    <p:extLst>
      <p:ext uri="{BB962C8B-B14F-4D97-AF65-F5344CB8AC3E}">
        <p14:creationId xmlns:p14="http://schemas.microsoft.com/office/powerpoint/2010/main" val="563236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9719-7670-044E-8FAF-D7964A14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9B2B-F448-D147-A7F8-27DE5CB9B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hlinkClick r:id="rId3"/>
              </a:rPr>
              <a:t>git remote add origin &lt;link&gt;</a:t>
            </a:r>
            <a:endParaRPr lang="en-US" b="1" dirty="0"/>
          </a:p>
          <a:p>
            <a:r>
              <a:rPr lang="en-US" dirty="0"/>
              <a:t>git creates an </a:t>
            </a:r>
            <a:r>
              <a:rPr lang="en-US" b="1" dirty="0"/>
              <a:t>alias</a:t>
            </a:r>
            <a:r>
              <a:rPr lang="en-US" dirty="0"/>
              <a:t> of the remote repository when you clone a remote repository to your local machine</a:t>
            </a:r>
          </a:p>
          <a:p>
            <a:pPr lvl="1"/>
            <a:r>
              <a:rPr lang="en-US" dirty="0"/>
              <a:t>i.e. </a:t>
            </a:r>
            <a:r>
              <a:rPr lang="en-US" altLang="ja-JP" dirty="0"/>
              <a:t>nickname</a:t>
            </a:r>
            <a:r>
              <a:rPr lang="en-US" dirty="0"/>
              <a:t> is assigned per remote repository's URL</a:t>
            </a:r>
          </a:p>
          <a:p>
            <a:r>
              <a:rPr lang="en-US" dirty="0"/>
              <a:t>Most common alias is called "</a:t>
            </a:r>
            <a:r>
              <a:rPr lang="en-US" b="1" dirty="0">
                <a:hlinkClick r:id="rId4"/>
              </a:rPr>
              <a:t>origin</a:t>
            </a:r>
            <a:r>
              <a:rPr lang="en-US" dirty="0"/>
              <a:t>."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Thus, both following commands does the same thing:</a:t>
            </a:r>
          </a:p>
          <a:p>
            <a:pPr lvl="1"/>
            <a:r>
              <a:rPr lang="en-US" dirty="0"/>
              <a:t>git push -u https://github.com/user/repo.git master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remote add </a:t>
            </a:r>
            <a:r>
              <a:rPr lang="en-US" b="1" dirty="0"/>
              <a:t>ALIAS</a:t>
            </a:r>
            <a:r>
              <a:rPr lang="en-US" dirty="0"/>
              <a:t> https://github.com/ahandsel/repo.git </a:t>
            </a:r>
          </a:p>
          <a:p>
            <a:pPr lvl="1"/>
            <a:r>
              <a:rPr lang="en-US" dirty="0"/>
              <a:t>git push -u </a:t>
            </a:r>
            <a:r>
              <a:rPr lang="en-US" b="1" dirty="0"/>
              <a:t>ALIAS</a:t>
            </a:r>
            <a:r>
              <a:rPr lang="en-US" dirty="0"/>
              <a:t> master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28D001-172A-CA47-8D96-51E92040E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</p:spTree>
    <p:extLst>
      <p:ext uri="{BB962C8B-B14F-4D97-AF65-F5344CB8AC3E}">
        <p14:creationId xmlns:p14="http://schemas.microsoft.com/office/powerpoint/2010/main" val="3850393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FCEB-38F9-7C47-A20C-E8576081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DF9A-1877-DB4C-8F5C-64E0EBB50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/>
              <a:t>git push [remote] [branch]</a:t>
            </a:r>
          </a:p>
          <a:p>
            <a:pPr lvl="1"/>
            <a:r>
              <a:rPr lang="en-US" dirty="0"/>
              <a:t>command to upload local repo content to a remote repo</a:t>
            </a:r>
          </a:p>
          <a:p>
            <a:pPr lvl="2"/>
            <a:r>
              <a:rPr lang="en-US" dirty="0"/>
              <a:t>i.e. export the commits from your local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 repo</a:t>
            </a:r>
          </a:p>
          <a:p>
            <a:pPr lvl="1"/>
            <a:r>
              <a:rPr lang="en-US" dirty="0"/>
              <a:t>counterpart to </a:t>
            </a:r>
            <a:r>
              <a:rPr lang="en-US" b="1" dirty="0"/>
              <a:t>git fetch</a:t>
            </a:r>
            <a:r>
              <a:rPr lang="en-US" dirty="0"/>
              <a:t> (import commits to local repo)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Pushing can potentially overwrite changes!</a:t>
            </a:r>
          </a:p>
          <a:p>
            <a:r>
              <a:rPr lang="en-US" b="1" dirty="0"/>
              <a:t>git push</a:t>
            </a:r>
            <a:r>
              <a:rPr lang="en-US" dirty="0"/>
              <a:t> command works only for remote repo that has not been modified since your last push or clone</a:t>
            </a:r>
          </a:p>
          <a:p>
            <a:pPr lvl="1"/>
            <a:r>
              <a:rPr lang="en-US" dirty="0"/>
              <a:t>i.e. No one else changed the remote repo after you</a:t>
            </a:r>
          </a:p>
          <a:p>
            <a:r>
              <a:rPr lang="en-US" dirty="0"/>
              <a:t>if you &amp; another user cloned at the same time and they push upstream before you, your push will rightly be rejected</a:t>
            </a:r>
          </a:p>
          <a:p>
            <a:pPr lvl="1"/>
            <a:r>
              <a:rPr lang="en-US" dirty="0"/>
              <a:t>you will need to fetch their work and include it in your push first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9F774-7A3A-4940-B320-403328597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9B929-BE9F-0F43-9930-E6E35E5FD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57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536246-2E57-FA4C-97C0-11BE1903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370" y="365126"/>
            <a:ext cx="11179629" cy="539336"/>
          </a:xfrm>
        </p:spPr>
        <p:txBody>
          <a:bodyPr/>
          <a:lstStyle/>
          <a:p>
            <a:pPr algn="ctr"/>
            <a:r>
              <a:rPr lang="en-US" dirty="0"/>
              <a:t>Hands-on B Review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EF352E-87EB-3F41-A139-F35F7FFB0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Saving with 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A6927-576E-7145-9C0B-DEFC1241CF9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git remote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264-A1FA-5349-B33F-C2AE1C16773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git push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5C3C-5957-294E-86FB-F0201A6F7E0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72404" y="2760290"/>
            <a:ext cx="2708518" cy="2213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Command to manage the connection between the local &amp; remote repos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FA378-F1C2-9040-801A-8979E2327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0" y="5177677"/>
            <a:ext cx="914400" cy="914400"/>
          </a:xfrm>
          <a:prstGeom prst="rect">
            <a:avLst/>
          </a:prstGeom>
        </p:spPr>
      </p:pic>
      <p:pic>
        <p:nvPicPr>
          <p:cNvPr id="15" name="Content Placeholder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F4D702-6CE1-3344-8AD8-B56FA29CD8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37360" y="2755900"/>
            <a:ext cx="2708518" cy="221297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45324-AB58-7D49-9DEE-ECC0AF4E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18" y="5177677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722DCE-F9C6-4D49-9540-818D59ABF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569" y="5177677"/>
            <a:ext cx="914400" cy="914400"/>
          </a:xfrm>
          <a:prstGeom prst="rect">
            <a:avLst/>
          </a:prstGeom>
        </p:spPr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2D62584-90D8-AE45-A2A1-919A83F822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223753" y="2755923"/>
            <a:ext cx="2708518" cy="2213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Command to upload local repo content to a remote repo</a:t>
            </a:r>
          </a:p>
        </p:txBody>
      </p:sp>
    </p:spTree>
    <p:extLst>
      <p:ext uri="{BB962C8B-B14F-4D97-AF65-F5344CB8AC3E}">
        <p14:creationId xmlns:p14="http://schemas.microsoft.com/office/powerpoint/2010/main" val="412424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C3425B-9F4E-9040-94FB-F2F979C17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7805132" cy="2769175"/>
          </a:xfrm>
        </p:spPr>
        <p:txBody>
          <a:bodyPr/>
          <a:lstStyle/>
          <a:p>
            <a:r>
              <a:rPr lang="en-US" dirty="0"/>
              <a:t>Make &amp; Merge Branches!</a:t>
            </a:r>
          </a:p>
          <a:p>
            <a:endParaRPr lang="en-US" dirty="0"/>
          </a:p>
          <a:p>
            <a:r>
              <a:rPr lang="en-US" dirty="0"/>
              <a:t>Hands-on C</a:t>
            </a:r>
          </a:p>
        </p:txBody>
      </p:sp>
    </p:spTree>
    <p:extLst>
      <p:ext uri="{BB962C8B-B14F-4D97-AF65-F5344CB8AC3E}">
        <p14:creationId xmlns:p14="http://schemas.microsoft.com/office/powerpoint/2010/main" val="1141792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3016" cy="3032977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develop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Switched to a new branch 'develop'</a:t>
            </a:r>
          </a:p>
          <a:p>
            <a:pPr marL="233363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master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Branch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578523" cy="4802187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By default, the repository has the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  <a:p>
            <a:pPr marL="0" indent="0">
              <a:buNone/>
            </a:pPr>
            <a:r>
              <a:rPr lang="en-US" dirty="0"/>
              <a:t>Create a branch named </a:t>
            </a:r>
            <a:r>
              <a:rPr lang="en-US" b="1" dirty="0"/>
              <a:t>develop</a:t>
            </a:r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checkout -b &lt;branch name&gt;</a:t>
            </a:r>
            <a:endParaRPr lang="en-US" b="1" dirty="0"/>
          </a:p>
          <a:p>
            <a:pPr lvl="1"/>
            <a:r>
              <a:rPr lang="en-US" dirty="0"/>
              <a:t>command to create a new branch &amp; switch to it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git branch</a:t>
            </a:r>
            <a:endParaRPr lang="en-US" b="1" dirty="0"/>
          </a:p>
          <a:p>
            <a:pPr lvl="1"/>
            <a:r>
              <a:rPr lang="en-US" dirty="0"/>
              <a:t>command to view a list of branches</a:t>
            </a:r>
          </a:p>
          <a:p>
            <a:pPr lvl="1"/>
            <a:r>
              <a:rPr lang="en-US" dirty="0"/>
              <a:t>current branch has the asterisk (*)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EBEFB8D-ACF5-7144-B4DA-BF36EC455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371177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develop Branch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303" y="1553378"/>
            <a:ext cx="6270735" cy="5078776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"develop only"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[develop f946eb0] File only in develop branch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 file changed, 0 insertions(+), 0 deletions(-)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create mode 100644 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develop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nothing to commit, working tree clean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-u origin develop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6461" y="1917097"/>
            <a:ext cx="5347236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While being in the </a:t>
            </a:r>
            <a:r>
              <a:rPr lang="en-US" b="1" dirty="0"/>
              <a:t>develop</a:t>
            </a:r>
            <a:r>
              <a:rPr lang="en-US" dirty="0"/>
              <a:t> branch, create a file.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add </a:t>
            </a:r>
            <a:r>
              <a:rPr lang="en-US" dirty="0"/>
              <a:t>and</a:t>
            </a:r>
            <a:r>
              <a:rPr lang="en-US" b="1" dirty="0"/>
              <a:t> git commit </a:t>
            </a:r>
            <a:r>
              <a:rPr lang="en-US" dirty="0"/>
              <a:t>to save it to the local repo.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status</a:t>
            </a:r>
            <a:r>
              <a:rPr lang="en-US" dirty="0"/>
              <a:t> to confirm the changes.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push </a:t>
            </a:r>
            <a:r>
              <a:rPr lang="en-US" dirty="0"/>
              <a:t>to push the changes to GitHub repo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3663779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D51A-4489-7544-9827-4033D8AC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Confirming the Change on 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3FE81-204A-6D43-8C55-E17C9EED8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7008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Only the </a:t>
            </a:r>
            <a:r>
              <a:rPr lang="en-US" b="1" dirty="0"/>
              <a:t>develop</a:t>
            </a:r>
            <a:r>
              <a:rPr lang="en-US" dirty="0"/>
              <a:t> branch included the new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another file in </a:t>
            </a:r>
            <a:r>
              <a:rPr lang="en-US" b="1" dirty="0"/>
              <a:t>develop </a:t>
            </a:r>
            <a:r>
              <a:rPr lang="en-US" dirty="0"/>
              <a:t>branch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view the </a:t>
            </a:r>
            <a:r>
              <a:rPr lang="en-US" b="1" dirty="0"/>
              <a:t>Network graph </a:t>
            </a:r>
          </a:p>
          <a:p>
            <a:pPr marL="457200" lvl="1" indent="0">
              <a:buNone/>
            </a:pPr>
            <a:r>
              <a:rPr lang="en-US" sz="2000" dirty="0"/>
              <a:t>https://github.com/USER/REPO/network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717AF-6161-EE45-9916-4F37B50BE9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C5332FA-AEB2-CB4C-A855-F043C3725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5" t="41285" r="40696" b="24980"/>
          <a:stretch/>
        </p:blipFill>
        <p:spPr>
          <a:xfrm>
            <a:off x="1854505" y="4860883"/>
            <a:ext cx="4241495" cy="1997117"/>
          </a:xfrm>
          <a:prstGeom prst="rect">
            <a:avLst/>
          </a:prstGeo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1AEBC3-CA0A-414B-BB2D-464E6BDAB8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84358"/>
            <a:ext cx="4329296" cy="3489283"/>
          </a:xfrm>
        </p:spPr>
      </p:pic>
    </p:spTree>
    <p:extLst>
      <p:ext uri="{BB962C8B-B14F-4D97-AF65-F5344CB8AC3E}">
        <p14:creationId xmlns:p14="http://schemas.microsoft.com/office/powerpoint/2010/main" val="3398622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C5D0-57B3-A147-9E75-A14399056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What is Git?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2C43-556D-864E-B7D5-D8EEF853B577}"/>
              </a:ext>
            </a:extLst>
          </p:cNvPr>
          <p:cNvSpPr txBox="1"/>
          <p:nvPr/>
        </p:nvSpPr>
        <p:spPr>
          <a:xfrm>
            <a:off x="1845129" y="2875002"/>
            <a:ext cx="8501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roxima Soft Extrabold" panose="02000506030000020004" pitchFamily="2" charset="0"/>
              </a:rPr>
              <a:t>What is Git?</a:t>
            </a:r>
          </a:p>
        </p:txBody>
      </p:sp>
    </p:spTree>
    <p:extLst>
      <p:ext uri="{BB962C8B-B14F-4D97-AF65-F5344CB8AC3E}">
        <p14:creationId xmlns:p14="http://schemas.microsoft.com/office/powerpoint/2010/main" val="1113976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&amp; Merge Pull Request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4555" y="1690688"/>
            <a:ext cx="5728648" cy="4802188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Pull Requests </a:t>
            </a:r>
            <a:r>
              <a:rPr lang="en-US" dirty="0"/>
              <a:t>shows others your changes without actual modifying</a:t>
            </a:r>
          </a:p>
          <a:p>
            <a:pPr lvl="1"/>
            <a:r>
              <a:rPr lang="en-US" dirty="0"/>
              <a:t>useful for code review</a:t>
            </a:r>
          </a:p>
          <a:p>
            <a:pPr marL="1828800" lvl="4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GitHub, create the </a:t>
            </a:r>
            <a:r>
              <a:rPr lang="en-US" b="1" dirty="0"/>
              <a:t>pull request</a:t>
            </a:r>
            <a:r>
              <a:rPr lang="en-US" dirty="0"/>
              <a:t> to merge </a:t>
            </a:r>
            <a:r>
              <a:rPr lang="en-US" b="1" dirty="0"/>
              <a:t>develop</a:t>
            </a:r>
            <a:r>
              <a:rPr lang="en-US" dirty="0"/>
              <a:t> -&gt;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  <a:p>
            <a:pPr marL="1828800" lvl="4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Confirm the changes and Merge Pull request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results in </a:t>
            </a:r>
            <a:r>
              <a:rPr lang="en-US" b="1" dirty="0"/>
              <a:t>master</a:t>
            </a:r>
            <a:r>
              <a:rPr lang="en-US" dirty="0"/>
              <a:t> branch having the two new files!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04C40D-DAAE-1342-BF77-C5CFE31D23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6027447" cy="3211293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D0F412-2A06-D343-852B-9BAA578B3C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39" r="41740"/>
          <a:stretch/>
        </p:blipFill>
        <p:spPr>
          <a:xfrm>
            <a:off x="0" y="5089269"/>
            <a:ext cx="3470313" cy="100494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B6E40B-5D4B-E947-9B62-3B3AE2065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724" y="5853050"/>
            <a:ext cx="3203276" cy="100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3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7F8B-059F-2747-AC66-F708D475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 </a:t>
            </a:r>
            <a:r>
              <a:rPr lang="en-US">
                <a:sym typeface="Wingdings" pitchFamily="2" charset="2"/>
              </a:rPr>
              <a:t> Update Local repo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C150A-0ED2-4F47-AA0D-897A646CA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6906" y="3657600"/>
            <a:ext cx="6122110" cy="28352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Currently, your GitHub repo is ahead of the local copy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git pull</a:t>
            </a:r>
            <a:r>
              <a:rPr lang="en-US" dirty="0"/>
              <a:t> command to address this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git pull origin master</a:t>
            </a:r>
          </a:p>
          <a:p>
            <a:pPr lvl="1"/>
            <a:r>
              <a:rPr lang="en-US" dirty="0"/>
              <a:t>pull the latest repo version from GitHub to the local repo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B3AD0-A724-6044-8947-CA72554519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F785B3-61CF-E44E-9818-BF643F71CDB2}"/>
              </a:ext>
            </a:extLst>
          </p:cNvPr>
          <p:cNvSpPr/>
          <p:nvPr/>
        </p:nvSpPr>
        <p:spPr>
          <a:xfrm>
            <a:off x="6096000" y="1597025"/>
            <a:ext cx="5843016" cy="1831974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master</a:t>
            </a: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altLang="ja-JP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pull origin master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-d develop</a:t>
            </a: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3D1D2-97C8-6542-860F-518401501380}"/>
              </a:ext>
            </a:extLst>
          </p:cNvPr>
          <p:cNvSpPr/>
          <p:nvPr/>
        </p:nvSpPr>
        <p:spPr>
          <a:xfrm>
            <a:off x="174812" y="1597025"/>
            <a:ext cx="5434418" cy="52609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$ git checkout master</a:t>
            </a:r>
          </a:p>
          <a:p>
            <a:pPr lvl="1"/>
            <a:r>
              <a:rPr lang="en-US" sz="1200" dirty="0"/>
              <a:t>  Switched to branch 'master'</a:t>
            </a:r>
          </a:p>
          <a:p>
            <a:pPr lvl="1"/>
            <a:r>
              <a:rPr lang="en-US" sz="1200" dirty="0"/>
              <a:t>  Your branch is behind 'origin/master' by 4 commits &amp; can be fast-forwarded</a:t>
            </a:r>
          </a:p>
          <a:p>
            <a:pPr lvl="1"/>
            <a:r>
              <a:rPr lang="en-US" sz="1200" dirty="0"/>
              <a:t>    (use "git pull" to update your local branch)</a:t>
            </a:r>
          </a:p>
          <a:p>
            <a:endParaRPr lang="en-US" sz="1200" dirty="0"/>
          </a:p>
          <a:p>
            <a:r>
              <a:rPr lang="en-US" sz="1400" dirty="0"/>
              <a:t>$ git pull origin master</a:t>
            </a:r>
          </a:p>
          <a:p>
            <a:pPr lvl="1"/>
            <a:r>
              <a:rPr lang="en-US" sz="1200" dirty="0"/>
              <a:t>  remote: Enumerating objects: 1, done.</a:t>
            </a:r>
          </a:p>
          <a:p>
            <a:pPr lvl="1"/>
            <a:r>
              <a:rPr lang="en-US" sz="1200" dirty="0"/>
              <a:t>  remote: Counting objects: 100% (1/1), done.</a:t>
            </a:r>
          </a:p>
          <a:p>
            <a:pPr lvl="1"/>
            <a:r>
              <a:rPr lang="en-US" sz="1200" dirty="0"/>
              <a:t>  remote: Total 1 (delta 0), reused 0 (delta 0), pack-reused 0</a:t>
            </a:r>
          </a:p>
          <a:p>
            <a:pPr lvl="1"/>
            <a:r>
              <a:rPr lang="en-US" sz="1200" dirty="0"/>
              <a:t>  Unpacking objects: 100% (1/1), 631 bytes | 210.00 KiB/s, done.</a:t>
            </a:r>
          </a:p>
          <a:p>
            <a:pPr lvl="1"/>
            <a:r>
              <a:rPr lang="en-US" sz="1200" dirty="0"/>
              <a:t>  From https://github.com/ahandsel/kintone_dojo</a:t>
            </a:r>
          </a:p>
          <a:p>
            <a:pPr lvl="1"/>
            <a:r>
              <a:rPr lang="en-US" sz="1200" dirty="0"/>
              <a:t>  * branch            master     -&gt; FETCH_HEAD</a:t>
            </a:r>
          </a:p>
          <a:p>
            <a:pPr lvl="1"/>
            <a:r>
              <a:rPr lang="en-US" sz="1200" dirty="0"/>
              <a:t>    5f9f89b..1438ca5  master     -&gt; origin/master</a:t>
            </a:r>
          </a:p>
          <a:p>
            <a:pPr lvl="1"/>
            <a:r>
              <a:rPr lang="en-US" sz="1200" dirty="0"/>
              <a:t>  Updating d775d42..1438ca5</a:t>
            </a:r>
          </a:p>
          <a:p>
            <a:pPr lvl="1"/>
            <a:r>
              <a:rPr lang="en-US" sz="1200" dirty="0"/>
              <a:t>  Fast-forward</a:t>
            </a:r>
          </a:p>
          <a:p>
            <a:pPr lvl="1"/>
            <a:r>
              <a:rPr lang="en-US" sz="1200" dirty="0"/>
              <a:t>  2nd_file.md     | 0</a:t>
            </a:r>
          </a:p>
          <a:p>
            <a:pPr lvl="1"/>
            <a:r>
              <a:rPr lang="en-US" sz="1200" dirty="0"/>
              <a:t>  </a:t>
            </a:r>
            <a:r>
              <a:rPr lang="en-US" sz="1200" dirty="0" err="1"/>
              <a:t>develop_file.md</a:t>
            </a:r>
            <a:r>
              <a:rPr lang="en-US" sz="1200" dirty="0"/>
              <a:t> | 0</a:t>
            </a:r>
          </a:p>
          <a:p>
            <a:pPr lvl="1"/>
            <a:r>
              <a:rPr lang="en-US" sz="1200" dirty="0"/>
              <a:t>  2 files changed, 0 insertions(+), 0 deletions(-)</a:t>
            </a:r>
          </a:p>
          <a:p>
            <a:pPr lvl="1"/>
            <a:r>
              <a:rPr lang="en-US" sz="1200" dirty="0"/>
              <a:t>  create mode 100644 2nd_file.md</a:t>
            </a:r>
          </a:p>
          <a:p>
            <a:pPr lvl="1"/>
            <a:r>
              <a:rPr lang="en-US" sz="1200" dirty="0"/>
              <a:t>  create mode 100644 </a:t>
            </a:r>
            <a:r>
              <a:rPr lang="en-US" sz="1200" dirty="0" err="1"/>
              <a:t>develop_file.md</a:t>
            </a:r>
            <a:endParaRPr lang="en-US" sz="1200" dirty="0"/>
          </a:p>
          <a:p>
            <a:endParaRPr lang="en-US" sz="1200" dirty="0"/>
          </a:p>
          <a:p>
            <a:r>
              <a:rPr lang="en-US" sz="1400" dirty="0"/>
              <a:t>$ git branch -d develop</a:t>
            </a:r>
          </a:p>
          <a:p>
            <a:pPr lvl="1"/>
            <a:r>
              <a:rPr lang="en-US" sz="1200" dirty="0"/>
              <a:t>  Deleted branch develop (was c6e6c83).</a:t>
            </a:r>
          </a:p>
          <a:p>
            <a:endParaRPr lang="en-US" sz="1200" dirty="0"/>
          </a:p>
          <a:p>
            <a:r>
              <a:rPr lang="en-US" sz="1400" dirty="0"/>
              <a:t>$ git branch</a:t>
            </a:r>
          </a:p>
          <a:p>
            <a:pPr lvl="1"/>
            <a:r>
              <a:rPr lang="en-US" sz="1200" dirty="0"/>
              <a:t>  * master</a:t>
            </a:r>
          </a:p>
        </p:txBody>
      </p:sp>
    </p:spTree>
    <p:extLst>
      <p:ext uri="{BB962C8B-B14F-4D97-AF65-F5344CB8AC3E}">
        <p14:creationId xmlns:p14="http://schemas.microsoft.com/office/powerpoint/2010/main" val="723620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8EC8-45A1-BC4B-B636-FAC536AED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7147679" cy="2769175"/>
          </a:xfrm>
        </p:spPr>
        <p:txBody>
          <a:bodyPr/>
          <a:lstStyle/>
          <a:p>
            <a:r>
              <a:rPr lang="en-US"/>
              <a:t>What are branches?</a:t>
            </a:r>
          </a:p>
          <a:p>
            <a:endParaRPr lang="en-US"/>
          </a:p>
          <a:p>
            <a:r>
              <a:rPr lang="en-US" sz="4800"/>
              <a:t>Overview of Hands-on C</a:t>
            </a:r>
          </a:p>
        </p:txBody>
      </p:sp>
    </p:spTree>
    <p:extLst>
      <p:ext uri="{BB962C8B-B14F-4D97-AF65-F5344CB8AC3E}">
        <p14:creationId xmlns:p14="http://schemas.microsoft.com/office/powerpoint/2010/main" val="1715346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3AC8BA-3117-3C4A-8803-5C491422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Branches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4AC80C-59B8-8C46-A104-23C7CFEC4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726" y="1681163"/>
            <a:ext cx="5475849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What are branches?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4BBC79-8DE8-2745-9039-FD3B27A7C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726" y="2505075"/>
            <a:ext cx="5475849" cy="3684588"/>
          </a:xfrm>
        </p:spPr>
        <p:txBody>
          <a:bodyPr/>
          <a:lstStyle/>
          <a:p>
            <a:r>
              <a:rPr lang="en-US" dirty="0"/>
              <a:t>movable pointer to a commit</a:t>
            </a:r>
          </a:p>
          <a:p>
            <a:r>
              <a:rPr lang="en-US" dirty="0"/>
              <a:t>mechanism that manages multiple timelines, allowing for changes without impacting the main line</a:t>
            </a:r>
          </a:p>
          <a:p>
            <a:pPr marL="0" indent="0">
              <a:buNone/>
            </a:pPr>
            <a:r>
              <a:rPr lang="en-US" b="1" dirty="0"/>
              <a:t>git checkout</a:t>
            </a:r>
          </a:p>
          <a:p>
            <a:pPr lvl="1"/>
            <a:r>
              <a:rPr lang="en-US" dirty="0"/>
              <a:t>command to switch branches</a:t>
            </a:r>
          </a:p>
          <a:p>
            <a:pPr marL="0" indent="0">
              <a:buNone/>
            </a:pPr>
            <a:r>
              <a:rPr lang="en-US" b="1" dirty="0"/>
              <a:t>git branch -d &lt;branch-name&gt; </a:t>
            </a:r>
          </a:p>
          <a:p>
            <a:pPr lvl="1"/>
            <a:r>
              <a:rPr lang="en-US" dirty="0"/>
              <a:t>command to delete branches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730CBC-720D-F044-BD85-FE83B4963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75848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Why use branches?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282F2-3389-A849-9886-E7D81440C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475849" cy="3684588"/>
          </a:xfrm>
        </p:spPr>
        <p:txBody>
          <a:bodyPr/>
          <a:lstStyle/>
          <a:p>
            <a:r>
              <a:rPr lang="en-US" dirty="0"/>
              <a:t>allows for a separation between stable, in-development, and experimental changes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This GitHub Slides</a:t>
            </a:r>
          </a:p>
          <a:p>
            <a:pPr lvl="1"/>
            <a:r>
              <a:rPr lang="en-US" dirty="0"/>
              <a:t>Each Hands-on and concept section can be a branch.</a:t>
            </a:r>
          </a:p>
          <a:p>
            <a:pPr lvl="1"/>
            <a:r>
              <a:rPr lang="en-US" dirty="0"/>
              <a:t>Each can be developed in parallel.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D7B367-12F9-3A4B-81EE-F401F801F2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2946112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4D7C-60AA-A04D-909F-182B6AFD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Branches -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08A73-28E1-7247-B348-49D8A04A4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00" y="1825625"/>
            <a:ext cx="63550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master</a:t>
            </a:r>
            <a:r>
              <a:rPr lang="en-US" dirty="0"/>
              <a:t> branch contains the 'live' code that runs the website. </a:t>
            </a:r>
          </a:p>
          <a:p>
            <a:pPr lvl="1"/>
            <a:r>
              <a:rPr lang="en-US" dirty="0"/>
              <a:t>changes in </a:t>
            </a:r>
            <a:r>
              <a:rPr lang="en-US" b="1" dirty="0"/>
              <a:t>master </a:t>
            </a:r>
            <a:r>
              <a:rPr lang="en-US" dirty="0"/>
              <a:t>impacts users</a:t>
            </a:r>
          </a:p>
          <a:p>
            <a:pPr marL="0" indent="0">
              <a:buNone/>
            </a:pPr>
            <a:r>
              <a:rPr lang="en-US" dirty="0"/>
              <a:t>Two coders want to modify the website at the same time. Make 3x branches:</a:t>
            </a:r>
          </a:p>
          <a:p>
            <a:pPr lvl="1"/>
            <a:r>
              <a:rPr lang="en-US" b="1" dirty="0"/>
              <a:t>master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live code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feature_A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 for coder A to modify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feature_B</a:t>
            </a:r>
            <a:r>
              <a:rPr lang="en-US" dirty="0">
                <a:sym typeface="Wingdings" pitchFamily="2" charset="2"/>
              </a:rPr>
              <a:t>  for coder B to modify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Once the code developments are done, merge the branches.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F32A2-5382-D74B-B6BE-33C4A3D5E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F6760C6-C488-3048-80ED-A18E4BF48A5B}"/>
              </a:ext>
            </a:extLst>
          </p:cNvPr>
          <p:cNvSpPr/>
          <p:nvPr/>
        </p:nvSpPr>
        <p:spPr>
          <a:xfrm>
            <a:off x="2209800" y="2260600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C3C6E65-7B00-EF44-A18F-991FEF9076AE}"/>
              </a:ext>
            </a:extLst>
          </p:cNvPr>
          <p:cNvSpPr/>
          <p:nvPr/>
        </p:nvSpPr>
        <p:spPr>
          <a:xfrm rot="16200000">
            <a:off x="-609600" y="3564426"/>
            <a:ext cx="3657600" cy="457200"/>
          </a:xfrm>
          <a:prstGeom prst="rightArrow">
            <a:avLst>
              <a:gd name="adj1" fmla="val 50000"/>
              <a:gd name="adj2" fmla="val 992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737B174-A8FC-EC4D-BB77-F5D428E22675}"/>
              </a:ext>
            </a:extLst>
          </p:cNvPr>
          <p:cNvSpPr/>
          <p:nvPr/>
        </p:nvSpPr>
        <p:spPr>
          <a:xfrm>
            <a:off x="2209800" y="3772694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B856D30-9C04-7A41-A3D5-CD4CF6AC7891}"/>
              </a:ext>
            </a:extLst>
          </p:cNvPr>
          <p:cNvSpPr/>
          <p:nvPr/>
        </p:nvSpPr>
        <p:spPr>
          <a:xfrm>
            <a:off x="2209800" y="5284788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64E952B-97AE-A74F-ADD7-083014BC62EA}"/>
              </a:ext>
            </a:extLst>
          </p:cNvPr>
          <p:cNvSpPr/>
          <p:nvPr/>
        </p:nvSpPr>
        <p:spPr>
          <a:xfrm rot="5400000">
            <a:off x="1114864" y="3314321"/>
            <a:ext cx="914400" cy="9144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37555E0B-296F-5343-92FB-585660995E08}"/>
              </a:ext>
            </a:extLst>
          </p:cNvPr>
          <p:cNvSpPr/>
          <p:nvPr/>
        </p:nvSpPr>
        <p:spPr>
          <a:xfrm rot="5400000">
            <a:off x="1114864" y="4827588"/>
            <a:ext cx="914400" cy="9144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CB73C-5521-774E-B80D-66F2ED8F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400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17B69-9616-6242-85DB-7EE85EBD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15494"/>
            <a:ext cx="13716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DD154-0488-BA46-B6ED-3DE8F410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275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02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3EFDE591-D856-F244-8B21-548424EDFF06}"/>
              </a:ext>
            </a:extLst>
          </p:cNvPr>
          <p:cNvSpPr/>
          <p:nvPr/>
        </p:nvSpPr>
        <p:spPr>
          <a:xfrm>
            <a:off x="1009934" y="1919288"/>
            <a:ext cx="4572000" cy="4572000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B52EA-3046-0940-B0F2-BA52609C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Pull vs Push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489B3-70B9-6B4A-9772-B926D6938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642" y="1681163"/>
            <a:ext cx="5578933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git push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000FDC-DEC2-9D4B-9317-35EC9A8D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642" y="2505075"/>
            <a:ext cx="5578934" cy="3684588"/>
          </a:xfrm>
        </p:spPr>
        <p:txBody>
          <a:bodyPr/>
          <a:lstStyle/>
          <a:p>
            <a:pPr fontAlgn="base"/>
            <a:r>
              <a:rPr lang="en-US" dirty="0"/>
              <a:t>the 'upload' command</a:t>
            </a:r>
          </a:p>
          <a:p>
            <a:pPr fontAlgn="base"/>
            <a:r>
              <a:rPr lang="en-US" dirty="0"/>
              <a:t>"Push" is forcing the changes to the target repo.</a:t>
            </a:r>
          </a:p>
          <a:p>
            <a:pPr lvl="1" fontAlgn="base"/>
            <a:r>
              <a:rPr lang="en-US" dirty="0"/>
              <a:t>[ your code ] -- pushing --&gt; [target]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 "push request" would be the target repo requesting you to push your changes.</a:t>
            </a:r>
          </a:p>
          <a:p>
            <a:pPr fontAlgn="base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DF6C2-98B1-AD4D-821A-93DAA048F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78932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git pull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7AEC08-7C4D-304E-8CF2-C129FBD1A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578933" cy="3684588"/>
          </a:xfrm>
        </p:spPr>
        <p:txBody>
          <a:bodyPr/>
          <a:lstStyle/>
          <a:p>
            <a:pPr fontAlgn="base"/>
            <a:r>
              <a:rPr lang="en-US" dirty="0"/>
              <a:t>the 'download' command</a:t>
            </a:r>
          </a:p>
          <a:p>
            <a:pPr fontAlgn="base"/>
            <a:r>
              <a:rPr lang="en-US" dirty="0"/>
              <a:t>"Pull" is the target repo grabbing your changes </a:t>
            </a:r>
          </a:p>
          <a:p>
            <a:pPr lvl="1" fontAlgn="base"/>
            <a:r>
              <a:rPr lang="en-US" dirty="0"/>
              <a:t>[ your code] }-- pulling -- [target]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 "pull request" is you requesting the target repository to please grab your changes.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044E0-C7B2-5144-9B1B-CBE6C13C0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 Pull vs Push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283E2-49A5-2344-BB5B-1D12E7A9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189" y="1635919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47F96-DE99-8D40-BA3E-6939EA64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68" y="1635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1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49E96-EA7A-3B46-A124-8B99B3294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486668" cy="2769175"/>
          </a:xfrm>
        </p:spPr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26203-4A7D-274B-A450-E0FF608BA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t="2874" r="4233" b="4797"/>
          <a:stretch/>
        </p:blipFill>
        <p:spPr>
          <a:xfrm>
            <a:off x="154236" y="2709431"/>
            <a:ext cx="7998246" cy="2123351"/>
          </a:xfrm>
          <a:prstGeom prst="roundRect">
            <a:avLst>
              <a:gd name="adj" fmla="val 34827"/>
            </a:avLst>
          </a:prstGeom>
        </p:spPr>
      </p:pic>
    </p:spTree>
    <p:extLst>
      <p:ext uri="{BB962C8B-B14F-4D97-AF65-F5344CB8AC3E}">
        <p14:creationId xmlns:p14="http://schemas.microsoft.com/office/powerpoint/2010/main" val="2127173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#1 - Create a Branch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9806"/>
            <a:ext cx="7418696" cy="2747963"/>
          </a:xfrm>
        </p:spPr>
        <p:txBody>
          <a:bodyPr anchor="ctr"/>
          <a:lstStyle/>
          <a:p>
            <a:r>
              <a:rPr lang="en-US" dirty="0"/>
              <a:t>The code for the live website is in the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  <a:p>
            <a:pPr lvl="1"/>
            <a:r>
              <a:rPr lang="en-US" dirty="0"/>
              <a:t>Any changes to here will effect the users!</a:t>
            </a:r>
          </a:p>
          <a:p>
            <a:r>
              <a:rPr lang="en-US" dirty="0"/>
              <a:t>If you want to create a new page, first create a new </a:t>
            </a:r>
            <a:r>
              <a:rPr lang="en-US" b="1" dirty="0"/>
              <a:t>feature</a:t>
            </a:r>
            <a:r>
              <a:rPr lang="en-US" dirty="0"/>
              <a:t> branch. </a:t>
            </a:r>
          </a:p>
          <a:p>
            <a:pPr lvl="1"/>
            <a:r>
              <a:rPr lang="en-US" dirty="0"/>
              <a:t>This is where you will do the development for the new page.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2E66324-6628-FC43-8C2E-C5AFD9DF0B7D}"/>
              </a:ext>
            </a:extLst>
          </p:cNvPr>
          <p:cNvSpPr/>
          <p:nvPr/>
        </p:nvSpPr>
        <p:spPr>
          <a:xfrm>
            <a:off x="9306838" y="6025019"/>
            <a:ext cx="2885162" cy="825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https://</a:t>
            </a:r>
            <a:r>
              <a:rPr lang="en-US" b="1" err="1"/>
              <a:t>guides.github.com</a:t>
            </a:r>
            <a:r>
              <a:rPr lang="en-US" b="1"/>
              <a:t>/introduction/flow/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435343"/>
            <a:ext cx="6038849" cy="199365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A84E19D-8F0C-734F-9859-C3B9769A94A8}"/>
              </a:ext>
            </a:extLst>
          </p:cNvPr>
          <p:cNvSpPr/>
          <p:nvPr/>
        </p:nvSpPr>
        <p:spPr>
          <a:xfrm>
            <a:off x="7722824" y="3431380"/>
            <a:ext cx="4469176" cy="91440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develop</a:t>
            </a:r>
          </a:p>
          <a:p>
            <a:pPr marL="233363"/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</a:t>
            </a:r>
          </a:p>
        </p:txBody>
      </p:sp>
    </p:spTree>
    <p:extLst>
      <p:ext uri="{BB962C8B-B14F-4D97-AF65-F5344CB8AC3E}">
        <p14:creationId xmlns:p14="http://schemas.microsoft.com/office/powerpoint/2010/main" val="910445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#2 - Making a commit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 anchor="ctr"/>
          <a:lstStyle/>
          <a:p>
            <a:r>
              <a:rPr lang="en-US" dirty="0"/>
              <a:t>In your </a:t>
            </a:r>
            <a:r>
              <a:rPr lang="en-US" b="1" dirty="0"/>
              <a:t>feature</a:t>
            </a:r>
            <a:r>
              <a:rPr lang="en-US" dirty="0"/>
              <a:t> branch, you are modifying code.</a:t>
            </a:r>
          </a:p>
          <a:p>
            <a:r>
              <a:rPr lang="en-US" dirty="0"/>
              <a:t>Each time you want to save a change, make a </a:t>
            </a:r>
            <a:r>
              <a:rPr lang="en-US" b="1" dirty="0"/>
              <a:t>commit.</a:t>
            </a:r>
          </a:p>
          <a:p>
            <a:r>
              <a:rPr lang="en-US" dirty="0"/>
              <a:t>This keeps track of changes and provides a transparent history.</a:t>
            </a:r>
          </a:p>
          <a:p>
            <a:r>
              <a:rPr lang="en-US" dirty="0"/>
              <a:t>Commits allow for roll backs and references.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76575" y="1453242"/>
            <a:ext cx="6038849" cy="1957858"/>
          </a:xfrm>
          <a:prstGeom prst="rect">
            <a:avLst/>
          </a:prstGeom>
        </p:spPr>
      </p:pic>
      <p:pic>
        <p:nvPicPr>
          <p:cNvPr id="10" name="Content Placeholder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EA228D-D143-2942-8EC2-74023C72C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4" y="2097330"/>
            <a:ext cx="2708518" cy="22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68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#3 - Open a Pull Request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016"/>
            <a:ext cx="6729846" cy="2519362"/>
          </a:xfrm>
        </p:spPr>
        <p:txBody>
          <a:bodyPr anchor="ctr"/>
          <a:lstStyle/>
          <a:p>
            <a:r>
              <a:rPr lang="en-US" dirty="0"/>
              <a:t>When you are ready to share your changes to others, open a </a:t>
            </a:r>
            <a:r>
              <a:rPr lang="en-US" b="1" dirty="0"/>
              <a:t>Pull Request</a:t>
            </a:r>
            <a:r>
              <a:rPr lang="en-US" dirty="0"/>
              <a:t>.</a:t>
            </a:r>
          </a:p>
          <a:p>
            <a:r>
              <a:rPr lang="en-US" dirty="0"/>
              <a:t>Pull Requests are the start of code review.</a:t>
            </a:r>
          </a:p>
          <a:p>
            <a:r>
              <a:rPr lang="en-US" dirty="0"/>
              <a:t>Make &amp; review comments at the Pull Request tab on GitHub.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2002" y="1453242"/>
            <a:ext cx="5987994" cy="1957858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E70464-FC1D-0B43-A15A-9A57D6556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39" r="41740"/>
          <a:stretch/>
        </p:blipFill>
        <p:spPr>
          <a:xfrm>
            <a:off x="7568046" y="3396344"/>
            <a:ext cx="457746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5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1389-8077-E04C-B42C-D85B8B2D1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331835"/>
            <a:ext cx="3013364" cy="8451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Game Checkpoint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ACD71-C91E-0D4B-8797-20F04569F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919288"/>
            <a:ext cx="5307037" cy="4257675"/>
          </a:xfrm>
        </p:spPr>
        <p:txBody>
          <a:bodyPr anchor="t"/>
          <a:lstStyle/>
          <a:p>
            <a:r>
              <a:rPr lang="en-US" b="1" dirty="0"/>
              <a:t>History</a:t>
            </a:r>
            <a:r>
              <a:rPr lang="en-US" dirty="0"/>
              <a:t> - Keeps track of all the changes made to the files over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Teamwork</a:t>
            </a:r>
            <a:r>
              <a:rPr lang="en-US" dirty="0"/>
              <a:t> - Allows for multiple people working on the same project at the same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Backup</a:t>
            </a:r>
            <a:r>
              <a:rPr lang="en-US" dirty="0"/>
              <a:t> - Allows for easy file and folder recovery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is Git?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622999-03E0-1243-BB51-B54CDEA4CE9C}"/>
              </a:ext>
            </a:extLst>
          </p:cNvPr>
          <p:cNvGrpSpPr/>
          <p:nvPr/>
        </p:nvGrpSpPr>
        <p:grpSpPr>
          <a:xfrm>
            <a:off x="1466994" y="2310678"/>
            <a:ext cx="1755775" cy="3021157"/>
            <a:chOff x="838199" y="2011218"/>
            <a:chExt cx="1755775" cy="30211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8AC854-BE26-FC40-A96A-70C1549D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429000"/>
              <a:ext cx="1603375" cy="16033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E14725-AF07-CA4B-95DF-30D5747D1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599" y="2011218"/>
              <a:ext cx="1603375" cy="160337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6B9B2AD-5363-3F48-88F6-FE68C623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488714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03C3C-97A1-D44F-9762-5751B800D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317514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00FAB-4BCE-AC45-AE5F-EE21AD1EE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514631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84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Workflow -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3446903"/>
            <a:ext cx="11049000" cy="1923822"/>
          </a:xfrm>
        </p:spPr>
        <p:txBody>
          <a:bodyPr anchor="ctr"/>
          <a:lstStyle/>
          <a:p>
            <a:r>
              <a:rPr lang="en-US" dirty="0"/>
              <a:t>After code review, deploy your code to make sure everything works.</a:t>
            </a:r>
          </a:p>
          <a:p>
            <a:r>
              <a:rPr lang="en-US" dirty="0"/>
              <a:t>Example: Test if the website looks and acts as expected.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"/>
          <a:stretch/>
        </p:blipFill>
        <p:spPr>
          <a:xfrm>
            <a:off x="3140142" y="1487276"/>
            <a:ext cx="5911714" cy="19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94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Workflow - Merge to Master!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05" y="3429000"/>
            <a:ext cx="7203059" cy="2747963"/>
          </a:xfrm>
        </p:spPr>
        <p:txBody>
          <a:bodyPr anchor="ctr"/>
          <a:lstStyle/>
          <a:p>
            <a:r>
              <a:rPr lang="en-US" dirty="0"/>
              <a:t>Merge your code into the </a:t>
            </a:r>
            <a:r>
              <a:rPr lang="en-US" b="1" dirty="0"/>
              <a:t>master</a:t>
            </a:r>
            <a:r>
              <a:rPr lang="en-US" dirty="0"/>
              <a:t> branch.</a:t>
            </a:r>
          </a:p>
          <a:p>
            <a:pPr lvl="1"/>
            <a:r>
              <a:rPr lang="en-US" dirty="0"/>
              <a:t>Now your changes are live &amp; effects the users.</a:t>
            </a:r>
          </a:p>
          <a:p>
            <a:r>
              <a:rPr lang="en-US" dirty="0"/>
              <a:t>Once merged, </a:t>
            </a:r>
            <a:r>
              <a:rPr lang="en-US" b="1" dirty="0"/>
              <a:t>Pull Requests </a:t>
            </a:r>
            <a:r>
              <a:rPr lang="en-US" dirty="0"/>
              <a:t>acts as reference points.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40142" y="1472312"/>
            <a:ext cx="5911714" cy="1919717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9692FD-B10D-9A4C-BAA8-E2ED355DB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216" y="3399068"/>
            <a:ext cx="4865784" cy="15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29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CB07D5-7C1C-F548-B3BE-61B616D8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Workflow - 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B7CDDA-FE90-4F4F-9C9D-0A46FF2D7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72B44B-D820-9A4A-BB42-7F5AA836A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207" y="2089650"/>
            <a:ext cx="11982793" cy="32066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0A819F6-EEC7-E744-A83E-A1E6646E40AD}"/>
              </a:ext>
            </a:extLst>
          </p:cNvPr>
          <p:cNvSpPr/>
          <p:nvPr/>
        </p:nvSpPr>
        <p:spPr>
          <a:xfrm>
            <a:off x="7315200" y="6025019"/>
            <a:ext cx="4876799" cy="825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https://</a:t>
            </a:r>
            <a:r>
              <a:rPr lang="en-US" b="1" err="1"/>
              <a:t>commonflow.org</a:t>
            </a:r>
            <a:r>
              <a:rPr lang="en-US" b="1"/>
              <a:t>/spec/1.0.0-rc.5.html </a:t>
            </a:r>
          </a:p>
        </p:txBody>
      </p:sp>
    </p:spTree>
    <p:extLst>
      <p:ext uri="{BB962C8B-B14F-4D97-AF65-F5344CB8AC3E}">
        <p14:creationId xmlns:p14="http://schemas.microsoft.com/office/powerpoint/2010/main" val="2817762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C3425B-9F4E-9040-94FB-F2F979C17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6226168" cy="2769175"/>
          </a:xfrm>
        </p:spPr>
        <p:txBody>
          <a:bodyPr/>
          <a:lstStyle/>
          <a:p>
            <a:r>
              <a:rPr lang="en-US"/>
              <a:t>Revert: </a:t>
            </a:r>
          </a:p>
          <a:p>
            <a:r>
              <a:rPr lang="en-US"/>
              <a:t>Rewind the Clock</a:t>
            </a:r>
          </a:p>
          <a:p>
            <a:endParaRPr lang="en-US"/>
          </a:p>
          <a:p>
            <a:r>
              <a:rPr lang="en-US"/>
              <a:t>Hands-on D</a:t>
            </a:r>
          </a:p>
        </p:txBody>
      </p:sp>
    </p:spTree>
    <p:extLst>
      <p:ext uri="{BB962C8B-B14F-4D97-AF65-F5344CB8AC3E}">
        <p14:creationId xmlns:p14="http://schemas.microsoft.com/office/powerpoint/2010/main" val="2105102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Preparation for Time Travel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453" y="1825625"/>
            <a:ext cx="5466347" cy="43513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master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timeline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yr_1.md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yr_1.md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"Year 1"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Create a branch </a:t>
            </a:r>
            <a:r>
              <a:rPr lang="en-US" b="1" dirty="0"/>
              <a:t>timeline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Create and commit changes three times.</a:t>
            </a:r>
          </a:p>
          <a:p>
            <a:pPr lvl="1"/>
            <a:r>
              <a:rPr lang="en-US" dirty="0"/>
              <a:t>yr_1.md yr_2.md yr_3.md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1759811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the Past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2" y="1417638"/>
            <a:ext cx="5634790" cy="5167311"/>
          </a:xfrm>
          <a:prstGeom prst="roundRect">
            <a:avLst>
              <a:gd name="adj" fmla="val 8933"/>
            </a:avLst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README.md  yr_1.md. yr_2.md. yr_3.md</a:t>
            </a:r>
          </a:p>
          <a:p>
            <a:pPr marL="457200" lvl="1" indent="0">
              <a:buNone/>
            </a:pP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 --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489ca71 (</a:t>
            </a:r>
            <a:r>
              <a:rPr lang="en-US" sz="1800" b="1" dirty="0">
                <a:solidFill>
                  <a:srgbClr val="38B9C7"/>
                </a:solidFill>
                <a:latin typeface="Menlo" panose="020B0609030804020204" pitchFamily="49" charset="0"/>
              </a:rPr>
              <a:t>HEAD -&gt; </a:t>
            </a:r>
            <a:r>
              <a:rPr lang="en-US" sz="1800" b="1" dirty="0">
                <a:solidFill>
                  <a:srgbClr val="39C026"/>
                </a:solidFill>
                <a:latin typeface="Menlo" panose="020B0609030804020204" pitchFamily="49" charset="0"/>
              </a:rPr>
              <a:t>timeline</a:t>
            </a: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Year 3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7470790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Year 2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444b696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Year 1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8766df2 (</a:t>
            </a:r>
            <a:r>
              <a:rPr lang="en-US" sz="1800" b="1" dirty="0">
                <a:solidFill>
                  <a:srgbClr val="CA3323"/>
                </a:solidFill>
                <a:latin typeface="Menlo" panose="020B0609030804020204" pitchFamily="49" charset="0"/>
              </a:rPr>
              <a:t>origin/master</a:t>
            </a: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, </a:t>
            </a:r>
            <a:r>
              <a:rPr lang="en-US" sz="1800" b="1" dirty="0">
                <a:solidFill>
                  <a:srgbClr val="39C026"/>
                </a:solidFill>
                <a:latin typeface="Menlo" panose="020B0609030804020204" pitchFamily="49" charset="0"/>
              </a:rPr>
              <a:t>master</a:t>
            </a: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 …</a:t>
            </a:r>
          </a:p>
          <a:p>
            <a:pPr marL="457200" lvl="1" indent="0">
              <a:buNone/>
            </a:pPr>
            <a:endParaRPr lang="en-US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444b696</a:t>
            </a: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README.md  yr_1.md.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34789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git log --</a:t>
            </a:r>
            <a:r>
              <a:rPr lang="en-US" b="1" dirty="0" err="1"/>
              <a:t>oneline</a:t>
            </a:r>
            <a:endParaRPr lang="en-US" dirty="0"/>
          </a:p>
          <a:p>
            <a:pPr lvl="1"/>
            <a:r>
              <a:rPr lang="en-US" dirty="0"/>
              <a:t>Lists out the commits of the branch</a:t>
            </a:r>
          </a:p>
          <a:p>
            <a:pPr lvl="1"/>
            <a:r>
              <a:rPr lang="en-US" dirty="0"/>
              <a:t>Use the commit hash provided for checkout and revert commands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checkout [commit hash]</a:t>
            </a:r>
          </a:p>
          <a:p>
            <a:pPr lvl="1"/>
            <a:r>
              <a:rPr lang="en-US" dirty="0"/>
              <a:t>Convert the working directory to be the exact state as the [commit]. </a:t>
            </a:r>
          </a:p>
          <a:p>
            <a:pPr lvl="1"/>
            <a:r>
              <a:rPr lang="en-US" dirty="0"/>
              <a:t>Check if this is the commit you want to revert back to.</a:t>
            </a:r>
          </a:p>
          <a:p>
            <a:pPr lvl="1"/>
            <a:r>
              <a:rPr lang="en-US" dirty="0"/>
              <a:t>No changes made in this situation will be saved.</a:t>
            </a:r>
            <a:endParaRPr lang="en-US" b="1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972540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Travel Back 2 Commits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943" y="1690688"/>
            <a:ext cx="6070536" cy="4883731"/>
          </a:xfrm>
          <a:prstGeom prst="roundRect">
            <a:avLst>
              <a:gd name="adj" fmla="val 8933"/>
            </a:avLst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timeline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Switched to branch 'timeline'</a:t>
            </a:r>
          </a:p>
          <a:p>
            <a:pPr marL="457200" lvl="1" indent="0">
              <a:buNone/>
            </a:pP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revert HEAD~2..HEAD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Removing yr_3.md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Removing yr_2.md</a:t>
            </a:r>
          </a:p>
          <a:p>
            <a:pPr marL="457200" lvl="1" indent="0">
              <a:buNone/>
            </a:pP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 --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d4f441f (</a:t>
            </a:r>
            <a:r>
              <a:rPr lang="en-US" sz="1600" b="1" dirty="0">
                <a:solidFill>
                  <a:srgbClr val="38B9C7"/>
                </a:solidFill>
                <a:latin typeface="Menlo" panose="020B0609030804020204" pitchFamily="49" charset="0"/>
              </a:rPr>
              <a:t>HEAD -&gt; </a:t>
            </a:r>
            <a:r>
              <a:rPr lang="en-US" sz="1600" b="1" dirty="0">
                <a:solidFill>
                  <a:srgbClr val="39C026"/>
                </a:solidFill>
                <a:latin typeface="Menlo" panose="020B0609030804020204" pitchFamily="49" charset="0"/>
              </a:rPr>
              <a:t>timeline</a:t>
            </a: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Revert "Year 2"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843f802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Revert "Year 3"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489ca71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Year 3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7470790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Year 2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444b696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Year 1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8766df2 (</a:t>
            </a:r>
            <a:r>
              <a:rPr lang="en-US" sz="1600" b="1" dirty="0">
                <a:solidFill>
                  <a:srgbClr val="CA3323"/>
                </a:solidFill>
                <a:latin typeface="Menlo" panose="020B0609030804020204" pitchFamily="49" charset="0"/>
              </a:rPr>
              <a:t>origin/master</a:t>
            </a: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39C026"/>
                </a:solidFill>
                <a:latin typeface="Menlo" panose="020B0609030804020204" pitchFamily="49" charset="0"/>
              </a:rPr>
              <a:t>master</a:t>
            </a: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 …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3976" y="1919288"/>
            <a:ext cx="5495081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git revert [commit hash]</a:t>
            </a:r>
          </a:p>
          <a:p>
            <a:pPr lvl="1"/>
            <a:r>
              <a:rPr lang="en-US" dirty="0"/>
              <a:t>Forward-moving undo command </a:t>
            </a:r>
          </a:p>
          <a:p>
            <a:pPr lvl="1"/>
            <a:r>
              <a:rPr lang="en-US" dirty="0"/>
              <a:t>It inverts the changes made by the specified [commit] and appends the result as a new commit.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revert HEAD</a:t>
            </a:r>
          </a:p>
          <a:p>
            <a:pPr lvl="1"/>
            <a:r>
              <a:rPr lang="en-US" dirty="0"/>
              <a:t>Goes back by 1 commit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revert HEAD~[#]...HEAD</a:t>
            </a:r>
          </a:p>
          <a:p>
            <a:pPr lvl="1"/>
            <a:r>
              <a:rPr lang="en-US" dirty="0"/>
              <a:t>Goes back by [#] commits</a:t>
            </a:r>
          </a:p>
          <a:p>
            <a:endParaRPr lang="en-US" b="1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399739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F9E09-571F-0D45-848E-E945CF0D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Reset vs Revert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3221A-2F44-6248-BEB4-4238C3AB2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" y="1681163"/>
            <a:ext cx="5875655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/>
              <a:t>git reset [commit]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0EE4A2-A98E-2443-89D0-666C67894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" y="2505075"/>
            <a:ext cx="5875655" cy="3684588"/>
          </a:xfrm>
        </p:spPr>
        <p:txBody>
          <a:bodyPr/>
          <a:lstStyle/>
          <a:p>
            <a:r>
              <a:rPr lang="en-US" dirty="0"/>
              <a:t>Past-deleting undo operation</a:t>
            </a:r>
          </a:p>
          <a:p>
            <a:r>
              <a:rPr lang="en-US" dirty="0"/>
              <a:t>Goes back to the past [commit] and removes all commits between now till then.</a:t>
            </a:r>
          </a:p>
          <a:p>
            <a:r>
              <a:rPr lang="en-US" dirty="0"/>
              <a:t>This cleans up everything.</a:t>
            </a:r>
          </a:p>
          <a:p>
            <a:r>
              <a:rPr lang="en-US" dirty="0"/>
              <a:t>However, the history of the deleted commits are lost.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1F6FA-D270-C54B-9496-D4DF83229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703983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/>
              <a:t>git revert [commit]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40572F-2509-E346-8757-E200EEAD2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875655" cy="3684588"/>
          </a:xfrm>
        </p:spPr>
        <p:txBody>
          <a:bodyPr/>
          <a:lstStyle/>
          <a:p>
            <a:r>
              <a:rPr lang="en-US"/>
              <a:t>Forward-moving undo operation</a:t>
            </a:r>
          </a:p>
          <a:p>
            <a:r>
              <a:rPr lang="en-US"/>
              <a:t>Creates a new commit with the past [commit].</a:t>
            </a:r>
          </a:p>
          <a:p>
            <a:r>
              <a:rPr lang="en-US"/>
              <a:t>No commits are deleted.</a:t>
            </a:r>
          </a:p>
          <a:p>
            <a:r>
              <a:rPr lang="en-US"/>
              <a:t>Use for a public/ shared repos</a:t>
            </a:r>
            <a:br>
              <a:rPr lang="en-US"/>
            </a:b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889244-D1A6-9748-8362-D40805B91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0D4DB0-4ADC-D342-9942-9C3859FEA8AC}"/>
              </a:ext>
            </a:extLst>
          </p:cNvPr>
          <p:cNvGrpSpPr/>
          <p:nvPr/>
        </p:nvGrpSpPr>
        <p:grpSpPr>
          <a:xfrm>
            <a:off x="6418150" y="5176837"/>
            <a:ext cx="5212080" cy="1333041"/>
            <a:chOff x="1894901" y="2511846"/>
            <a:chExt cx="5212080" cy="1333041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7881320E-7CFC-1A49-82BA-8B4FBBF0CC0E}"/>
                </a:ext>
              </a:extLst>
            </p:cNvPr>
            <p:cNvSpPr>
              <a:spLocks/>
            </p:cNvSpPr>
            <p:nvPr/>
          </p:nvSpPr>
          <p:spPr>
            <a:xfrm>
              <a:off x="2214941" y="2694726"/>
              <a:ext cx="4013080" cy="2743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97AEAF-BC72-6B4D-95E2-4DAE87FAC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4901" y="2514600"/>
              <a:ext cx="640080" cy="64008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BA4CCD-52B7-9546-AC1A-C13E2262D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7901" y="2511846"/>
              <a:ext cx="640080" cy="64008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A840C62-D3D0-0C46-8D47-6D3BD87C9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0901" y="2511846"/>
              <a:ext cx="640080" cy="64008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4B6A88-134B-D24C-BDCA-907B21EA7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3901" y="2511846"/>
              <a:ext cx="640080" cy="64008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FA33EF0-4C1B-0F41-8628-FF3CB87C60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6901" y="2511846"/>
              <a:ext cx="640080" cy="6400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A03B2C4-CC44-F043-8CBC-BAF914B27731}"/>
                </a:ext>
              </a:extLst>
            </p:cNvPr>
            <p:cNvSpPr>
              <a:spLocks/>
            </p:cNvSpPr>
            <p:nvPr/>
          </p:nvSpPr>
          <p:spPr>
            <a:xfrm rot="19634160">
              <a:off x="3763361" y="3103453"/>
              <a:ext cx="457200" cy="457200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C4559C-4825-8040-A6B1-8EC96E2B046A}"/>
                </a:ext>
              </a:extLst>
            </p:cNvPr>
            <p:cNvSpPr txBox="1"/>
            <p:nvPr/>
          </p:nvSpPr>
          <p:spPr>
            <a:xfrm>
              <a:off x="2054116" y="3278667"/>
              <a:ext cx="1564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Proxima Soft" panose="02000506030000020004" pitchFamily="2" charset="0"/>
                </a:rPr>
                <a:t>Past [Commit]</a:t>
              </a:r>
            </a:p>
          </p:txBody>
        </p:sp>
        <p:sp>
          <p:nvSpPr>
            <p:cNvPr id="29" name="Curved Up Arrow 28">
              <a:extLst>
                <a:ext uri="{FF2B5EF4-FFF2-40B4-BE49-F238E27FC236}">
                  <a16:creationId xmlns:a16="http://schemas.microsoft.com/office/drawing/2014/main" id="{704D22DD-DE68-EA4B-A9F7-2E3D6ECC3DB8}"/>
                </a:ext>
              </a:extLst>
            </p:cNvPr>
            <p:cNvSpPr/>
            <p:nvPr/>
          </p:nvSpPr>
          <p:spPr>
            <a:xfrm>
              <a:off x="4494881" y="3238959"/>
              <a:ext cx="2612100" cy="605928"/>
            </a:xfrm>
            <a:prstGeom prst="curved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141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621C13-C9EC-5C44-89E5-3E8079E3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5924807" cy="2769175"/>
          </a:xfrm>
        </p:spPr>
        <p:txBody>
          <a:bodyPr/>
          <a:lstStyle/>
          <a:p>
            <a:r>
              <a:rPr lang="en-US"/>
              <a:t>GitHub </a:t>
            </a:r>
          </a:p>
          <a:p>
            <a:r>
              <a:rPr lang="en-US"/>
              <a:t>Website Overview</a:t>
            </a:r>
          </a:p>
        </p:txBody>
      </p:sp>
    </p:spTree>
    <p:extLst>
      <p:ext uri="{BB962C8B-B14F-4D97-AF65-F5344CB8AC3E}">
        <p14:creationId xmlns:p14="http://schemas.microsoft.com/office/powerpoint/2010/main" val="3787582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661B-142A-354C-B21E-80E58DDC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BE4E-4E75-C047-8A08-ADD4A3D7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284" y="2619375"/>
            <a:ext cx="9864515" cy="3557587"/>
          </a:xfrm>
        </p:spPr>
        <p:txBody>
          <a:bodyPr/>
          <a:lstStyle/>
          <a:p>
            <a:r>
              <a:rPr lang="en-US"/>
              <a:t>GitHub Repository - Code</a:t>
            </a:r>
          </a:p>
          <a:p>
            <a:pPr lvl="1"/>
            <a:r>
              <a:rPr lang="en-US"/>
              <a:t>Container that holds everything related to the project like code and documentation.</a:t>
            </a:r>
          </a:p>
          <a:p>
            <a:pPr lvl="1"/>
            <a:r>
              <a:rPr lang="en-US"/>
              <a:t>All files stored here are managed with git version control</a:t>
            </a:r>
          </a:p>
          <a:p>
            <a:pPr lvl="1"/>
            <a:r>
              <a:rPr lang="en-US"/>
              <a:t>Repository is often shorted to 'repo'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 err="1"/>
              <a:t>README.md</a:t>
            </a:r>
            <a:endParaRPr lang="en-US"/>
          </a:p>
          <a:p>
            <a:pPr lvl="1"/>
            <a:r>
              <a:rPr lang="en-US"/>
              <a:t>File that introduces the project and is displayed in repository's bottom.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EE5F1-BA01-D140-97C0-4D7D1F8A3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FB398-2233-4C4D-BE66-49D939C3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1690688"/>
            <a:ext cx="12070080" cy="6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4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Google Docs</a:t>
            </a:r>
          </a:p>
        </p:txBody>
      </p:sp>
      <p:pic>
        <p:nvPicPr>
          <p:cNvPr id="21" name="Content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1F60A4-7869-3A47-837C-476FAE946C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656149"/>
            <a:ext cx="5157787" cy="338244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50F756-FBA4-BE4A-A251-7FA782B95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Kintone</a:t>
            </a:r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C9A639-A257-2947-9CCB-2A5E6F2A76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85818" y="2505075"/>
            <a:ext cx="4755952" cy="3684588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422371F-49D8-684F-925A-BB4F0F86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529060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661B-142A-354C-B21E-80E58DDC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Issues &amp;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BE4E-4E75-C047-8A08-ADD4A3D7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9376"/>
            <a:ext cx="10515600" cy="1371600"/>
          </a:xfrm>
        </p:spPr>
        <p:txBody>
          <a:bodyPr/>
          <a:lstStyle/>
          <a:p>
            <a:r>
              <a:rPr lang="en-US"/>
              <a:t>Issues</a:t>
            </a:r>
          </a:p>
          <a:p>
            <a:pPr lvl="1"/>
            <a:r>
              <a:rPr lang="en-US"/>
              <a:t>Where users discuss about the code</a:t>
            </a:r>
          </a:p>
          <a:p>
            <a:pPr lvl="1"/>
            <a:r>
              <a:rPr lang="en-US"/>
              <a:t>Issues can be assigned to users and add label for easy reading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EE5F1-BA01-D140-97C0-4D7D1F8A3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110DF-786F-2B4E-BAEA-CB10E297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8631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1AC82F-9FE4-4E49-85BE-8FD2861E72B7}"/>
              </a:ext>
            </a:extLst>
          </p:cNvPr>
          <p:cNvSpPr txBox="1">
            <a:spLocks/>
          </p:cNvSpPr>
          <p:nvPr/>
        </p:nvSpPr>
        <p:spPr>
          <a:xfrm>
            <a:off x="838200" y="5221737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Pull request</a:t>
            </a:r>
          </a:p>
          <a:p>
            <a:pPr lvl="1"/>
            <a:r>
              <a:rPr lang="en-US"/>
              <a:t>represents change that a user wants to make to the repository</a:t>
            </a:r>
          </a:p>
          <a:p>
            <a:pPr lvl="1"/>
            <a:r>
              <a:rPr lang="en-US"/>
              <a:t>Example: Bob creates a Pull request to add the new </a:t>
            </a:r>
            <a:r>
              <a:rPr lang="en-US" err="1"/>
              <a:t>README.md</a:t>
            </a:r>
            <a:r>
              <a:rPr lang="en-US"/>
              <a:t>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3648E-B234-5C46-96AA-5791B8BC0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5312"/>
            <a:ext cx="1219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13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A65556-E608-EE42-B0E0-3DC1C84A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71569D-1F1D-A44C-971A-25C09B013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6592" y="1825625"/>
            <a:ext cx="9680400" cy="4351338"/>
          </a:xfrm>
        </p:spPr>
        <p:txBody>
          <a:bodyPr/>
          <a:lstStyle/>
          <a:p>
            <a:r>
              <a:rPr lang="en-US"/>
              <a:t>Project boards: Kanban-style task tracking board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/>
              <a:t>Wiki: Create &amp; store relevant project documentation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/>
              <a:t>Insights: Analytics tools for your repository including:</a:t>
            </a:r>
          </a:p>
          <a:p>
            <a:pPr lvl="1"/>
            <a:r>
              <a:rPr lang="en-US" b="1"/>
              <a:t>Network</a:t>
            </a:r>
            <a:r>
              <a:rPr lang="en-US"/>
              <a:t> Graph: Timeline visualization of the commits &amp; branches</a:t>
            </a:r>
          </a:p>
          <a:p>
            <a:pPr lvl="1"/>
            <a:r>
              <a:rPr lang="en-US" b="1"/>
              <a:t>Pulse</a:t>
            </a:r>
            <a:r>
              <a:rPr lang="en-US"/>
              <a:t>: View completed &amp;                                                                                      .                in-progress tasks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00EB19-C72A-6044-A54F-F261EA3C3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0A4BC-3AB2-E140-B4F4-4EC4144D2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51" t="19502" r="22611" b="22874"/>
          <a:stretch/>
        </p:blipFill>
        <p:spPr>
          <a:xfrm>
            <a:off x="1007064" y="1783604"/>
            <a:ext cx="914400" cy="95642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B78664-219E-5840-888E-A710A755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64" y="2960452"/>
            <a:ext cx="914400" cy="74341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70E0167-08EA-D84F-8672-565FF0A42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64" y="3924295"/>
            <a:ext cx="914400" cy="84406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CC8DC7-4D59-344C-A046-F1E518B20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728" y="4434214"/>
            <a:ext cx="5566298" cy="24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83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E001-94A7-3145-A598-A331EDA1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Parts of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E0DB-50DB-3947-ACBA-09DEB78CE8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Branch</a:t>
            </a:r>
          </a:p>
          <a:p>
            <a:pPr lvl="1"/>
            <a:r>
              <a:rPr lang="en-US"/>
              <a:t>Alternative timeline of the code</a:t>
            </a:r>
          </a:p>
          <a:p>
            <a:pPr lvl="1"/>
            <a:r>
              <a:rPr lang="en-US"/>
              <a:t>Ex: Master, Develop, Feature/xxx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Commit</a:t>
            </a:r>
          </a:p>
          <a:p>
            <a:pPr lvl="1"/>
            <a:r>
              <a:rPr lang="en-US"/>
              <a:t>Saving the file changes to the repo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CC1EB-72EA-9844-99CB-86CF0AFB4C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Pull Request</a:t>
            </a:r>
          </a:p>
          <a:p>
            <a:pPr lvl="1"/>
            <a:r>
              <a:rPr lang="en-US"/>
              <a:t>Share the changes you are proposing with other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Merge Pull Request</a:t>
            </a:r>
          </a:p>
          <a:p>
            <a:pPr lvl="1"/>
            <a:r>
              <a:rPr lang="en-US"/>
              <a:t>Actually updating the Branch (like Master) with the changes,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B3B20-EC39-4B40-9DAD-B7D82EC05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</p:spTree>
    <p:extLst>
      <p:ext uri="{BB962C8B-B14F-4D97-AF65-F5344CB8AC3E}">
        <p14:creationId xmlns:p14="http://schemas.microsoft.com/office/powerpoint/2010/main" val="818484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F9E63-34DB-2249-B5B7-4848D565E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850225" cy="2769175"/>
          </a:xfrm>
        </p:spPr>
        <p:txBody>
          <a:bodyPr/>
          <a:lstStyle/>
          <a:p>
            <a:r>
              <a:rPr lang="en-US"/>
              <a:t>Git Command-Line Cheat Sheet</a:t>
            </a:r>
          </a:p>
        </p:txBody>
      </p:sp>
    </p:spTree>
    <p:extLst>
      <p:ext uri="{BB962C8B-B14F-4D97-AF65-F5344CB8AC3E}">
        <p14:creationId xmlns:p14="http://schemas.microsoft.com/office/powerpoint/2010/main" val="1057966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Repository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592317"/>
              </p:ext>
            </p:extLst>
          </p:nvPr>
        </p:nvGraphicFramePr>
        <p:xfrm>
          <a:off x="838200" y="1825625"/>
          <a:ext cx="10515599" cy="260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262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242337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Proxima Soft" panose="02000506030000020004" pitchFamily="2" charset="0"/>
                        </a:rPr>
                        <a:t>git init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Initialize a local Git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clone [</a:t>
                      </a:r>
                      <a:r>
                        <a:rPr lang="en-US" sz="2800" err="1">
                          <a:latin typeface="Proxima Soft" panose="02000506030000020004" pitchFamily="2" charset="0"/>
                        </a:rPr>
                        <a:t>url</a:t>
                      </a:r>
                      <a:r>
                        <a:rPr lang="en-US" sz="2800">
                          <a:latin typeface="Proxima Soft" panose="02000506030000020004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Clone (download) a repo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remote add origin [</a:t>
                      </a:r>
                      <a:r>
                        <a:rPr lang="en-US" sz="2800" err="1">
                          <a:latin typeface="Proxima Soft" panose="02000506030000020004" pitchFamily="2" charset="0"/>
                        </a:rPr>
                        <a:t>url</a:t>
                      </a:r>
                      <a:r>
                        <a:rPr lang="en-US" sz="2800">
                          <a:latin typeface="Proxima Soft" panose="02000506030000020004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Link a local repo to a remote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3531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74B40-EFE3-6043-8B93-CD5E538A2993}"/>
              </a:ext>
            </a:extLst>
          </p:cNvPr>
          <p:cNvSpPr txBox="1"/>
          <p:nvPr/>
        </p:nvSpPr>
        <p:spPr>
          <a:xfrm>
            <a:off x="1310856" y="4715219"/>
            <a:ext cx="710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Proxima Soft" panose="02000506030000020004" pitchFamily="2" charset="0"/>
              </a:rPr>
              <a:t>Example URL = https://</a:t>
            </a:r>
            <a:r>
              <a:rPr lang="en-US" sz="2800" err="1">
                <a:latin typeface="Proxima Soft" panose="02000506030000020004" pitchFamily="2" charset="0"/>
              </a:rPr>
              <a:t>github.com</a:t>
            </a:r>
            <a:r>
              <a:rPr lang="en-US" sz="2800">
                <a:latin typeface="Proxima Soft" panose="02000506030000020004" pitchFamily="2" charset="0"/>
              </a:rPr>
              <a:t>/user/repo</a:t>
            </a:r>
          </a:p>
        </p:txBody>
      </p:sp>
    </p:spTree>
    <p:extLst>
      <p:ext uri="{BB962C8B-B14F-4D97-AF65-F5344CB8AC3E}">
        <p14:creationId xmlns:p14="http://schemas.microsoft.com/office/powerpoint/2010/main" val="3260729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55026"/>
              </p:ext>
            </p:extLst>
          </p:nvPr>
        </p:nvGraphicFramePr>
        <p:xfrm>
          <a:off x="838200" y="1825625"/>
          <a:ext cx="10515599" cy="4198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2718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132881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status 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see which branch is the current 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branch [branch-name]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Create a new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branch -d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Delete the specified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4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checkout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switch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3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merge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Merges the specified branch's history into the current branch.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790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76437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 Changes Between Local &amp; Remote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795081"/>
              </p:ext>
            </p:extLst>
          </p:nvPr>
        </p:nvGraphicFramePr>
        <p:xfrm>
          <a:off x="510448" y="1919288"/>
          <a:ext cx="11171103" cy="260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3247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6777856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fetch [remote] [branch]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Download history from the remote branch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push [remote]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uploads the specified branch to [remote]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pull [remote]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fetch &amp; download content from [remote]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72015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AB78A2-7070-2C4F-B393-21C067F7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9093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Snapshotting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262663"/>
              </p:ext>
            </p:extLst>
          </p:nvPr>
        </p:nvGraphicFramePr>
        <p:xfrm>
          <a:off x="538449" y="1919288"/>
          <a:ext cx="11115101" cy="3668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371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889730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add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adds [file] to staging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6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Checks file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add 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Add all new &amp; modified files to the staging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6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commit -m "[message]"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Commit changes with a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rm -r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Remove a file or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5226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8767978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Changes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280997"/>
              </p:ext>
            </p:extLst>
          </p:nvPr>
        </p:nvGraphicFramePr>
        <p:xfrm>
          <a:off x="215196" y="1913378"/>
          <a:ext cx="11761608" cy="325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818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7232790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log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lists version history of the current branch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log --follow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version history specific to [file]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diff [branch A] [branch 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Shows the difference between the branches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7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show [commit]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view details on the [commit]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4234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FD00B-EE8D-5D4F-86E8-15A12D3440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673593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Redo Commits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916160"/>
              </p:ext>
            </p:extLst>
          </p:nvPr>
        </p:nvGraphicFramePr>
        <p:xfrm>
          <a:off x="838200" y="1825625"/>
          <a:ext cx="10515599" cy="452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839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7409760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reset [commit]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revert back to [commit]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Past-deleting undo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revert [commit]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'safe' way to revert back to [commit]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Forward-moving undo operation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revert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Create a new commit with the inverse of the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9222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50A42-AE8B-E447-B7F8-8610ADFDF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20621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is…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2B9686-B3DD-8E4F-8424-31F27D2A62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-5620" y="2447779"/>
            <a:ext cx="6025420" cy="27253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07037" cy="4351338"/>
          </a:xfrm>
        </p:spPr>
        <p:txBody>
          <a:bodyPr/>
          <a:lstStyle/>
          <a:p>
            <a:r>
              <a:rPr lang="en-US" dirty="0"/>
              <a:t>Git is the actual software that provides the version control to manage software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Started in 2005 as a tool to manage Linux kernel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Free &amp; open-source distributed version control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1701995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FCA2-0E2C-1843-8AED-DC48F1E75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518263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477D-7188-E445-9673-69B2A8F7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Specific Tutorials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2C5F-66EB-7A42-B4A7-7A7C44E3A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https://www.datacamp.com/community/tutorials/git-push-pull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DEA05-61FC-6648-A406-B2D86DA63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1254210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815E-99FC-854D-8E57-DB976261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9EE8-E016-884E-B817-9B32B39FA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https://product.hubspot.com/blog/git-and-github-tutorial-for-beginners</a:t>
            </a:r>
            <a:endParaRPr lang="en-US" dirty="0"/>
          </a:p>
          <a:p>
            <a:r>
              <a:rPr lang="en-US" dirty="0">
                <a:hlinkClick r:id="rId3"/>
              </a:rPr>
              <a:t>https://guides.github.com</a:t>
            </a:r>
            <a:r>
              <a:rPr lang="en-US">
                <a:hlinkClick r:id="rId3"/>
              </a:rPr>
              <a:t>/activities/hello-world/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14C84-28B8-7A41-B494-BA9D01980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576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CE4E-F758-0541-85B4-6C67A17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Code +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2B0E8-8C19-1142-A000-4E8B21308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Download Visual Studio Code:</a:t>
            </a:r>
          </a:p>
          <a:p>
            <a:pPr marL="0" indent="0" algn="ctr">
              <a:buNone/>
            </a:pPr>
            <a:r>
              <a:rPr lang="en-US">
                <a:hlinkClick r:id="rId2"/>
              </a:rPr>
              <a:t>code.visualstudio.com</a:t>
            </a:r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0BAC7-CB2B-0C43-8054-1EEE7053B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5624"/>
            <a:ext cx="60198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Run VS Code from Command Line</a:t>
            </a:r>
          </a:p>
          <a:p>
            <a:r>
              <a:rPr lang="en-US"/>
              <a:t>Open VS Code</a:t>
            </a:r>
          </a:p>
          <a:p>
            <a:r>
              <a:rPr lang="en-US"/>
              <a:t>Open Command Palette</a:t>
            </a:r>
          </a:p>
          <a:p>
            <a:pPr lvl="1"/>
            <a:r>
              <a:rPr lang="en-US"/>
              <a:t>by pressing </a:t>
            </a:r>
            <a:r>
              <a:rPr lang="en-US" b="1"/>
              <a:t>Command</a:t>
            </a:r>
            <a:r>
              <a:rPr lang="en-US"/>
              <a:t> + </a:t>
            </a:r>
            <a:r>
              <a:rPr lang="en-US" b="1"/>
              <a:t>Shift</a:t>
            </a:r>
            <a:r>
              <a:rPr lang="en-US"/>
              <a:t> + </a:t>
            </a:r>
            <a:r>
              <a:rPr lang="en-US" b="1"/>
              <a:t>P</a:t>
            </a:r>
          </a:p>
          <a:p>
            <a:r>
              <a:rPr lang="en-US"/>
              <a:t>Then type </a:t>
            </a:r>
            <a:r>
              <a:rPr lang="en-US" b="1"/>
              <a:t>Shell</a:t>
            </a:r>
            <a:r>
              <a:rPr lang="en-US"/>
              <a:t> &amp; select </a:t>
            </a:r>
            <a:r>
              <a:rPr lang="en-US" b="1"/>
              <a:t>Shell Command : Install code in PATH</a:t>
            </a:r>
          </a:p>
          <a:p>
            <a:r>
              <a:rPr lang="en-US"/>
              <a:t>Restart the terminal</a:t>
            </a:r>
          </a:p>
          <a:p>
            <a:r>
              <a:rPr lang="en-US"/>
              <a:t>Open VS Code in current directory by typing </a:t>
            </a:r>
            <a:r>
              <a:rPr lang="en-US" b="1"/>
              <a:t>Code .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2AF03-68C7-D84F-9491-22E148600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VS Code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5B4D62-C2F0-B74F-BEEF-3B5387332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90"/>
          <a:stretch/>
        </p:blipFill>
        <p:spPr>
          <a:xfrm>
            <a:off x="0" y="3293596"/>
            <a:ext cx="5182853" cy="3564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FC31A-19C7-774A-A6BF-1BB83EF101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3" t="4607" r="19366" b="12382"/>
          <a:stretch/>
        </p:blipFill>
        <p:spPr>
          <a:xfrm>
            <a:off x="0" y="3018270"/>
            <a:ext cx="5786717" cy="38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835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69C4-8DDE-144B-8773-9E1D1CAD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 Plugins for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4039-66D7-1D4B-8347-83241AF890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Auto Close Tag</a:t>
            </a:r>
          </a:p>
          <a:p>
            <a:r>
              <a:rPr lang="en-US"/>
              <a:t>Auto Rename Tag</a:t>
            </a:r>
          </a:p>
          <a:p>
            <a:r>
              <a:rPr lang="en-US"/>
              <a:t>Beautify</a:t>
            </a:r>
          </a:p>
          <a:p>
            <a:r>
              <a:rPr lang="en-US"/>
              <a:t>Bracket Pair Colorizer</a:t>
            </a:r>
          </a:p>
          <a:p>
            <a:r>
              <a:rPr lang="en-US"/>
              <a:t>Material Theme</a:t>
            </a:r>
          </a:p>
          <a:p>
            <a:r>
              <a:rPr lang="en-US"/>
              <a:t>ES Lint</a:t>
            </a:r>
          </a:p>
          <a:p>
            <a:r>
              <a:rPr lang="en-US"/>
              <a:t>Highlight Matching Tag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4A94C-3526-0745-A4DD-139701B942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HTML Snippets</a:t>
            </a:r>
          </a:p>
          <a:p>
            <a:r>
              <a:rPr lang="en-US"/>
              <a:t>Live Server</a:t>
            </a:r>
          </a:p>
          <a:p>
            <a:r>
              <a:rPr lang="en-US"/>
              <a:t>Material Icon Theme</a:t>
            </a:r>
          </a:p>
          <a:p>
            <a:r>
              <a:rPr lang="en-US" err="1"/>
              <a:t>nbsp-vscode</a:t>
            </a:r>
            <a:endParaRPr lang="en-US"/>
          </a:p>
          <a:p>
            <a:r>
              <a:rPr lang="en-US"/>
              <a:t>Replace curly quotes</a:t>
            </a:r>
          </a:p>
          <a:p>
            <a:r>
              <a:rPr lang="en-US"/>
              <a:t>Settings Sync</a:t>
            </a:r>
          </a:p>
          <a:p>
            <a:r>
              <a:rPr lang="en-US" err="1"/>
              <a:t>zenkaku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FEEA6-7D14-5840-827B-C141FCB86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203477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2560"/>
            <a:ext cx="5897880" cy="5060315"/>
          </a:xfrm>
        </p:spPr>
        <p:txBody>
          <a:bodyPr anchor="ctr"/>
          <a:lstStyle/>
          <a:p>
            <a:r>
              <a:rPr lang="en-US" dirty="0" err="1"/>
              <a:t>GitHub.com</a:t>
            </a:r>
            <a:r>
              <a:rPr lang="en-US" dirty="0"/>
              <a:t> is a collaboration platform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Web-based git repository hosting service.</a:t>
            </a:r>
          </a:p>
          <a:p>
            <a:pPr lvl="1"/>
            <a:r>
              <a:rPr lang="en-US" dirty="0"/>
              <a:t>i.e. hosts the 'remote repositories'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Founded in 2008 and now a Microsoft subsidiary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A33AA1-7EB7-ED48-9CCB-A7C7848E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985"/>
            <a:ext cx="5897880" cy="418633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F23C137-B751-9943-9AFF-CFB64DC56EF5}"/>
              </a:ext>
            </a:extLst>
          </p:cNvPr>
          <p:cNvSpPr/>
          <p:nvPr/>
        </p:nvSpPr>
        <p:spPr>
          <a:xfrm>
            <a:off x="1859" y="5229664"/>
            <a:ext cx="1626477" cy="162475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page2image58278928">
            <a:extLst>
              <a:ext uri="{FF2B5EF4-FFF2-40B4-BE49-F238E27FC236}">
                <a16:creationId xmlns:a16="http://schemas.microsoft.com/office/drawing/2014/main" id="{14803731-D50E-B641-BB24-D5273F1DC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9664"/>
            <a:ext cx="1628336" cy="16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A81DA-3EE2-6F47-A3FC-FCC4EF01C5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68" t="12239" r="39251" b="8024"/>
          <a:stretch/>
        </p:blipFill>
        <p:spPr>
          <a:xfrm>
            <a:off x="3260450" y="2195100"/>
            <a:ext cx="2637430" cy="35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1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A8D62-B0F6-324A-8622-EA8503EFD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104201" cy="2769175"/>
          </a:xfrm>
        </p:spPr>
        <p:txBody>
          <a:bodyPr/>
          <a:lstStyle/>
          <a:p>
            <a:r>
              <a:rPr lang="en-US" dirty="0"/>
              <a:t>MacOS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Hands-on Part A</a:t>
            </a:r>
          </a:p>
        </p:txBody>
      </p:sp>
    </p:spTree>
    <p:extLst>
      <p:ext uri="{BB962C8B-B14F-4D97-AF65-F5344CB8AC3E}">
        <p14:creationId xmlns:p14="http://schemas.microsoft.com/office/powerpoint/2010/main" val="7957527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12815</TotalTime>
  <Words>4454</Words>
  <Application>Microsoft Macintosh PowerPoint</Application>
  <PresentationFormat>Widescreen</PresentationFormat>
  <Paragraphs>810</Paragraphs>
  <Slides>74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Arial</vt:lpstr>
      <vt:lpstr>Calibri</vt:lpstr>
      <vt:lpstr>Calibri Light</vt:lpstr>
      <vt:lpstr>Courier New</vt:lpstr>
      <vt:lpstr>Menlo</vt:lpstr>
      <vt:lpstr>Proxima Soft</vt:lpstr>
      <vt:lpstr>Proxima Soft Extrabold</vt:lpstr>
      <vt:lpstr>Custom Design</vt:lpstr>
      <vt:lpstr>2_Custom Design</vt:lpstr>
      <vt:lpstr>1_Custom Design</vt:lpstr>
      <vt:lpstr>PowerPoint Presentation</vt:lpstr>
      <vt:lpstr>Lessons' Objective</vt:lpstr>
      <vt:lpstr>Overview</vt:lpstr>
      <vt:lpstr>PowerPoint Presentation</vt:lpstr>
      <vt:lpstr>First, What is Version Control?</vt:lpstr>
      <vt:lpstr>Version Control Examples</vt:lpstr>
      <vt:lpstr>Git is…</vt:lpstr>
      <vt:lpstr>GitHub is…</vt:lpstr>
      <vt:lpstr>PowerPoint Presentation</vt:lpstr>
      <vt:lpstr>Install Git - MacOS</vt:lpstr>
      <vt:lpstr>Install Git - MacOS - Potential Issue</vt:lpstr>
      <vt:lpstr>Create a GitHub Account</vt:lpstr>
      <vt:lpstr>Personal Access Token for Command Line</vt:lpstr>
      <vt:lpstr>PowerPoint Presentation</vt:lpstr>
      <vt:lpstr>Configure Git</vt:lpstr>
      <vt:lpstr>Create a Local Git Repository</vt:lpstr>
      <vt:lpstr>Add a README.md file to the Local Repo</vt:lpstr>
      <vt:lpstr>Check Git's Status</vt:lpstr>
      <vt:lpstr>Saving #1 - Add a File to Git's Staging Area </vt:lpstr>
      <vt:lpstr>Saving #2 - Add a File to Git Repo</vt:lpstr>
      <vt:lpstr>Create a GitHub Repository</vt:lpstr>
      <vt:lpstr>Local Git  GitHub</vt:lpstr>
      <vt:lpstr>Local Git  GitHub</vt:lpstr>
      <vt:lpstr>Congrats! Hands-on A &amp; B is Completed!</vt:lpstr>
      <vt:lpstr>PowerPoint Presentation</vt:lpstr>
      <vt:lpstr>Saving Changes with Git</vt:lpstr>
      <vt:lpstr>Saving Changes with Git</vt:lpstr>
      <vt:lpstr>Saving Changes with Git</vt:lpstr>
      <vt:lpstr>Saving Changes with Git</vt:lpstr>
      <vt:lpstr>Saving Changes with Git</vt:lpstr>
      <vt:lpstr> Why have Staging Area?</vt:lpstr>
      <vt:lpstr>Working with Remote Repos</vt:lpstr>
      <vt:lpstr>Working with Remote Repos</vt:lpstr>
      <vt:lpstr>git push?</vt:lpstr>
      <vt:lpstr>Hands-on B Review</vt:lpstr>
      <vt:lpstr>PowerPoint Presentation</vt:lpstr>
      <vt:lpstr>Create a New Branch</vt:lpstr>
      <vt:lpstr>Changing develop Branch</vt:lpstr>
      <vt:lpstr>Confirming the Change on GitHub</vt:lpstr>
      <vt:lpstr>Create &amp; Merge Pull Request</vt:lpstr>
      <vt:lpstr>GitHub repo  Update Local repo</vt:lpstr>
      <vt:lpstr>PowerPoint Presentation</vt:lpstr>
      <vt:lpstr>Git Branches</vt:lpstr>
      <vt:lpstr>Branches - Website</vt:lpstr>
      <vt:lpstr>Git Pull vs Push</vt:lpstr>
      <vt:lpstr>PowerPoint Presentation</vt:lpstr>
      <vt:lpstr>#1 - Create a Branch</vt:lpstr>
      <vt:lpstr>#2 - Making a commit</vt:lpstr>
      <vt:lpstr>#3 - Open a Pull Request</vt:lpstr>
      <vt:lpstr>GitHub Workflow - Test</vt:lpstr>
      <vt:lpstr>GitHub Workflow - Merge to Master!</vt:lpstr>
      <vt:lpstr>GitHub Workflow - Overview</vt:lpstr>
      <vt:lpstr>PowerPoint Presentation</vt:lpstr>
      <vt:lpstr>Preparation for Time Travel </vt:lpstr>
      <vt:lpstr>Check the Past</vt:lpstr>
      <vt:lpstr>Time Travel Back 2 Commits</vt:lpstr>
      <vt:lpstr>Reset vs Revert</vt:lpstr>
      <vt:lpstr>PowerPoint Presentation</vt:lpstr>
      <vt:lpstr>GitHub Repository</vt:lpstr>
      <vt:lpstr>GitHub Issues &amp; Pull Request</vt:lpstr>
      <vt:lpstr>GitHub Overview</vt:lpstr>
      <vt:lpstr>Parts of GitHub</vt:lpstr>
      <vt:lpstr>PowerPoint Presentation</vt:lpstr>
      <vt:lpstr>Create a Repository</vt:lpstr>
      <vt:lpstr>Branches</vt:lpstr>
      <vt:lpstr>Sync Changes Between Local &amp; Remote</vt:lpstr>
      <vt:lpstr>Snapshotting</vt:lpstr>
      <vt:lpstr>Make Changes</vt:lpstr>
      <vt:lpstr>Redo Commits</vt:lpstr>
      <vt:lpstr>PowerPoint Presentation</vt:lpstr>
      <vt:lpstr>Window Specific Tutorials </vt:lpstr>
      <vt:lpstr>Resources</vt:lpstr>
      <vt:lpstr>Visual Studio Code + Command Line</vt:lpstr>
      <vt:lpstr>Recommend Plugins for VS Code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Genji Fujimori (藤森 源司)</dc:creator>
  <cp:keywords/>
  <dc:description/>
  <cp:lastModifiedBy>Genji Fujimori (藤森 源司)</cp:lastModifiedBy>
  <cp:revision>278</cp:revision>
  <dcterms:created xsi:type="dcterms:W3CDTF">2020-04-01T05:21:59Z</dcterms:created>
  <dcterms:modified xsi:type="dcterms:W3CDTF">2020-05-08T04:24:33Z</dcterms:modified>
  <cp:category/>
</cp:coreProperties>
</file>